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3043535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sz="half" idx="13"/>
          </p:nvPr>
        </p:nvSpPr>
        <p:spPr>
          <a:xfrm>
            <a:off x="5325070" y="928687"/>
            <a:ext cx="13722210" cy="830461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12495609" y="898481"/>
            <a:ext cx="7489362" cy="115550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4387453" y="6697265"/>
            <a:ext cx="7500938" cy="578643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3200"/>
              </a:spcBef>
              <a:defRPr sz="3800"/>
            </a:lvl1pPr>
            <a:lvl2pPr marL="808264" indent="-465364">
              <a:spcBef>
                <a:spcPts val="3200"/>
              </a:spcBef>
              <a:defRPr sz="3800"/>
            </a:lvl2pPr>
            <a:lvl3pPr marL="1354364" indent="-465364">
              <a:spcBef>
                <a:spcPts val="3200"/>
              </a:spcBef>
              <a:defRPr sz="3800"/>
            </a:lvl3pPr>
            <a:lvl4pPr marL="1798864" indent="-465364">
              <a:spcBef>
                <a:spcPts val="3200"/>
              </a:spcBef>
              <a:defRPr sz="3800"/>
            </a:lvl4pPr>
            <a:lvl5pPr marL="2243364" indent="-465364">
              <a:spcBef>
                <a:spcPts val="32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35814" y="1301948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82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0527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4972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9417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3862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8307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752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7197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64263" marR="0" indent="-608263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4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tif"/><Relationship Id="rId5" Type="http://schemas.openxmlformats.org/officeDocument/2006/relationships/image" Target="../media/image2.tif"/><Relationship Id="rId6" Type="http://schemas.openxmlformats.org/officeDocument/2006/relationships/image" Target="../media/image3.tif"/><Relationship Id="rId7" Type="http://schemas.openxmlformats.org/officeDocument/2006/relationships/image" Target="../media/image4.tif"/><Relationship Id="rId8" Type="http://schemas.openxmlformats.org/officeDocument/2006/relationships/image" Target="../media/image4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kcltechhq.slack.com" TargetMode="External"/><Relationship Id="rId3" Type="http://schemas.openxmlformats.org/officeDocument/2006/relationships/image" Target="../media/image4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6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"/><Relationship Id="rId3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tif"/><Relationship Id="rId3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763809" y="3820037"/>
            <a:ext cx="14716126" cy="1247088"/>
          </a:xfrm>
          <a:prstGeom prst="rect">
            <a:avLst/>
          </a:prstGeom>
        </p:spPr>
        <p:txBody>
          <a:bodyPr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Introduction to iOS Development</a:t>
            </a:r>
          </a:p>
        </p:txBody>
      </p:sp>
      <p:sp>
        <p:nvSpPr>
          <p:cNvPr id="120" name="Shape 120"/>
          <p:cNvSpPr/>
          <p:nvPr/>
        </p:nvSpPr>
        <p:spPr>
          <a:xfrm>
            <a:off x="759424" y="647660"/>
            <a:ext cx="2047368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200">
                <a:solidFill>
                  <a:schemeClr val="accent4">
                    <a:hueOff val="102361"/>
                    <a:satOff val="14118"/>
                    <a:lumOff val="10675"/>
                  </a:schemeClr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iOS session</a:t>
            </a:r>
          </a:p>
        </p:txBody>
      </p:sp>
      <p:sp>
        <p:nvSpPr>
          <p:cNvPr id="121" name="Shape 121"/>
          <p:cNvSpPr/>
          <p:nvPr/>
        </p:nvSpPr>
        <p:spPr>
          <a:xfrm>
            <a:off x="20531314" y="620990"/>
            <a:ext cx="3179497" cy="59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r">
              <a:defRPr sz="36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#KCLTechBuildX</a:t>
            </a:r>
          </a:p>
        </p:txBody>
      </p:sp>
      <p:sp>
        <p:nvSpPr>
          <p:cNvPr id="122" name="Shape 122"/>
          <p:cNvSpPr/>
          <p:nvPr/>
        </p:nvSpPr>
        <p:spPr>
          <a:xfrm>
            <a:off x="758800" y="8940327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4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Session 101</a:t>
            </a:r>
          </a:p>
        </p:txBody>
      </p:sp>
      <p:sp>
        <p:nvSpPr>
          <p:cNvPr id="123" name="Shape 123"/>
          <p:cNvSpPr/>
          <p:nvPr/>
        </p:nvSpPr>
        <p:spPr>
          <a:xfrm>
            <a:off x="762000" y="9893134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Alex Telek</a:t>
            </a:r>
          </a:p>
        </p:txBody>
      </p:sp>
      <p:sp>
        <p:nvSpPr>
          <p:cNvPr id="124" name="Shape 124"/>
          <p:cNvSpPr/>
          <p:nvPr/>
        </p:nvSpPr>
        <p:spPr>
          <a:xfrm>
            <a:off x="762000" y="10973706"/>
            <a:ext cx="5153927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4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KCL Tech iOS Engineers</a:t>
            </a:r>
          </a:p>
        </p:txBody>
      </p:sp>
      <p:sp>
        <p:nvSpPr>
          <p:cNvPr id="125" name="Shape 125"/>
          <p:cNvSpPr/>
          <p:nvPr/>
        </p:nvSpPr>
        <p:spPr>
          <a:xfrm>
            <a:off x="762115" y="12680937"/>
            <a:ext cx="16043134" cy="389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 Redistribution or public display not permitted without written permission from KCL Tech Society.</a:t>
            </a:r>
          </a:p>
        </p:txBody>
      </p:sp>
      <p:sp>
        <p:nvSpPr>
          <p:cNvPr id="126" name="Shape 126"/>
          <p:cNvSpPr/>
          <p:nvPr/>
        </p:nvSpPr>
        <p:spPr>
          <a:xfrm>
            <a:off x="762000" y="10428829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Clarence Ji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/>
        </p:nvSpPr>
        <p:spPr>
          <a:xfrm>
            <a:off x="762000" y="5772587"/>
            <a:ext cx="2396927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i="1" sz="60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Demo</a:t>
            </a:r>
          </a:p>
        </p:txBody>
      </p:sp>
      <p:sp>
        <p:nvSpPr>
          <p:cNvPr id="248" name="Shape 248"/>
          <p:cNvSpPr/>
          <p:nvPr/>
        </p:nvSpPr>
        <p:spPr>
          <a:xfrm>
            <a:off x="762000" y="6831065"/>
            <a:ext cx="2107388" cy="73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4600">
                <a:solidFill>
                  <a:srgbClr val="A6AAA8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Xcode 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Swift 2</a:t>
            </a:r>
          </a:p>
        </p:txBody>
      </p:sp>
      <p:pic>
        <p:nvPicPr>
          <p:cNvPr id="251" name="Screen Shot 2014-10-14 at 11.50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99124" y="5531985"/>
            <a:ext cx="2734477" cy="26520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Screen Shot 2014-10-14 at 11.50.1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24761" y="5537908"/>
            <a:ext cx="2734477" cy="2640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Screen Shot 2014-10-14 at 11.50.2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150400" y="5566719"/>
            <a:ext cx="2734476" cy="2582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KCLTechLogoNewWhite.png"/>
          <p:cNvPicPr>
            <a:picLocks noChangeAspect="1"/>
          </p:cNvPicPr>
          <p:nvPr/>
        </p:nvPicPr>
        <p:blipFill>
          <a:blip r:embed="rId5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Shape 255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56" name="Shape 25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3" grpId="3"/>
      <p:bldP build="whole" bldLvl="1" animBg="1" rev="0" advAuto="0" spid="252" grpId="2"/>
      <p:bldP build="whole" bldLvl="1" animBg="1" rev="0" advAuto="0" spid="25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/>
        </p:nvSpPr>
        <p:spPr>
          <a:xfrm>
            <a:off x="5980319" y="7167562"/>
            <a:ext cx="12070899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print(“</a:t>
            </a:r>
            <a:r>
              <a:rPr>
                <a:solidFill>
                  <a:schemeClr val="accent4"/>
                </a:solidFill>
              </a:rPr>
              <a:t>Hello, KCL Tech</a:t>
            </a:r>
            <a:r>
              <a:t>”)</a:t>
            </a:r>
          </a:p>
        </p:txBody>
      </p:sp>
      <p:sp>
        <p:nvSpPr>
          <p:cNvPr id="259" name="Shape 259"/>
          <p:cNvSpPr/>
          <p:nvPr/>
        </p:nvSpPr>
        <p:spPr>
          <a:xfrm>
            <a:off x="6779496" y="4119562"/>
            <a:ext cx="11790574" cy="547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#include &lt;stdio.h&gt;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int main() 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{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	printf(“</a:t>
            </a:r>
            <a:r>
              <a:rPr>
                <a:solidFill>
                  <a:schemeClr val="accent4"/>
                </a:solidFill>
              </a:rPr>
              <a:t>Hello, KCL Tech</a:t>
            </a:r>
            <a:r>
              <a:t>\n”);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	return 0;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260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Shape 261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62" name="Shape 262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500" fill="hold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9" grpId="1"/>
      <p:bldP build="whole" bldLvl="1" animBg="1" rev="0" advAuto="0" spid="258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Variables</a:t>
            </a:r>
          </a:p>
        </p:txBody>
      </p:sp>
      <p:sp>
        <p:nvSpPr>
          <p:cNvPr id="265" name="Shape 265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var languageName: String = “</a:t>
            </a:r>
            <a:r>
              <a:rPr>
                <a:solidFill>
                  <a:schemeClr val="accent4"/>
                </a:solidFill>
              </a:rPr>
              <a:t>Swift</a:t>
            </a:r>
            <a:r>
              <a:t>”</a:t>
            </a:r>
          </a:p>
        </p:txBody>
      </p:sp>
      <p:pic>
        <p:nvPicPr>
          <p:cNvPr id="266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Shape 267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68" name="Shape 26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Constants and Variables</a:t>
            </a:r>
          </a:p>
        </p:txBody>
      </p:sp>
      <p:pic>
        <p:nvPicPr>
          <p:cNvPr id="271" name="Screen Shot 2014-10-14 at 11.50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53066" cy="1603225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Shape 272"/>
          <p:cNvSpPr/>
          <p:nvPr/>
        </p:nvSpPr>
        <p:spPr>
          <a:xfrm>
            <a:off x="762000" y="481818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var version: Double = 1.0</a:t>
            </a:r>
          </a:p>
        </p:txBody>
      </p:sp>
      <p:sp>
        <p:nvSpPr>
          <p:cNvPr id="273" name="Shape 273"/>
          <p:cNvSpPr/>
          <p:nvPr/>
        </p:nvSpPr>
        <p:spPr>
          <a:xfrm>
            <a:off x="762000" y="577906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var introducedIn: Int = 2014</a:t>
            </a:r>
          </a:p>
        </p:txBody>
      </p:sp>
      <p:sp>
        <p:nvSpPr>
          <p:cNvPr id="274" name="Shape 274"/>
          <p:cNvSpPr/>
          <p:nvPr/>
        </p:nvSpPr>
        <p:spPr>
          <a:xfrm>
            <a:off x="762000" y="673994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var isAwesome: Bool = true</a:t>
            </a:r>
          </a:p>
        </p:txBody>
      </p:sp>
      <p:sp>
        <p:nvSpPr>
          <p:cNvPr id="275" name="Shape 275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let</a:t>
            </a:r>
            <a:r>
              <a:t> languageName: String = “</a:t>
            </a:r>
            <a:r>
              <a:rPr>
                <a:solidFill>
                  <a:schemeClr val="accent4"/>
                </a:solidFill>
              </a:rPr>
              <a:t>Swift</a:t>
            </a:r>
            <a:r>
              <a:t>”</a:t>
            </a:r>
          </a:p>
        </p:txBody>
      </p:sp>
      <p:sp>
        <p:nvSpPr>
          <p:cNvPr id="276" name="Shape 276"/>
          <p:cNvSpPr/>
          <p:nvPr/>
        </p:nvSpPr>
        <p:spPr>
          <a:xfrm>
            <a:off x="762000" y="577906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let</a:t>
            </a:r>
            <a:r>
              <a:t> introducedIn: Int = 2014</a:t>
            </a:r>
          </a:p>
        </p:txBody>
      </p:sp>
      <p:sp>
        <p:nvSpPr>
          <p:cNvPr id="277" name="Shape 277"/>
          <p:cNvSpPr/>
          <p:nvPr/>
        </p:nvSpPr>
        <p:spPr>
          <a:xfrm>
            <a:off x="762000" y="673994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let</a:t>
            </a:r>
            <a:r>
              <a:t> isAwesome: Bool = true</a:t>
            </a:r>
          </a:p>
        </p:txBody>
      </p:sp>
      <p:pic>
        <p:nvPicPr>
          <p:cNvPr id="278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hape 279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80" name="Shape 28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xit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3" dur="1000" fill="hold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Class="exit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7" dur="1000" fill="hold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6" grpId="7"/>
      <p:bldP build="whole" bldLvl="1" animBg="1" rev="0" advAuto="0" spid="271" grpId="1"/>
      <p:bldP build="whole" bldLvl="1" animBg="1" rev="0" advAuto="0" spid="277" grpId="8"/>
      <p:bldP build="whole" bldLvl="1" animBg="1" rev="0" advAuto="0" spid="274" grpId="4"/>
      <p:bldP build="whole" bldLvl="1" animBg="1" rev="0" advAuto="0" spid="272" grpId="2"/>
      <p:bldP build="whole" bldLvl="1" animBg="1" rev="0" advAuto="0" spid="274" grpId="6"/>
      <p:bldP build="whole" bldLvl="1" animBg="1" rev="0" advAuto="0" spid="273" grpId="3"/>
      <p:bldP build="whole" bldLvl="1" animBg="1" rev="0" advAuto="0" spid="273" grpId="5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 Inference</a:t>
            </a:r>
          </a:p>
        </p:txBody>
      </p:sp>
      <p:sp>
        <p:nvSpPr>
          <p:cNvPr id="283" name="Shape 283"/>
          <p:cNvSpPr/>
          <p:nvPr/>
        </p:nvSpPr>
        <p:spPr>
          <a:xfrm>
            <a:off x="762000" y="481818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var version: </a:t>
            </a:r>
            <a:r>
              <a:rPr>
                <a:solidFill>
                  <a:schemeClr val="accent4"/>
                </a:solidFill>
              </a:rPr>
              <a:t>Double</a:t>
            </a:r>
            <a:r>
              <a:t> = 1.0</a:t>
            </a:r>
          </a:p>
        </p:txBody>
      </p:sp>
      <p:sp>
        <p:nvSpPr>
          <p:cNvPr id="284" name="Shape 284"/>
          <p:cNvSpPr/>
          <p:nvPr/>
        </p:nvSpPr>
        <p:spPr>
          <a:xfrm>
            <a:off x="762000" y="577906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introducedIn: </a:t>
            </a:r>
            <a:r>
              <a:rPr>
                <a:solidFill>
                  <a:schemeClr val="accent4"/>
                </a:solidFill>
              </a:rPr>
              <a:t>Int</a:t>
            </a:r>
            <a:r>
              <a:t> = 2014</a:t>
            </a:r>
          </a:p>
        </p:txBody>
      </p:sp>
      <p:sp>
        <p:nvSpPr>
          <p:cNvPr id="285" name="Shape 285"/>
          <p:cNvSpPr/>
          <p:nvPr/>
        </p:nvSpPr>
        <p:spPr>
          <a:xfrm>
            <a:off x="762000" y="673994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isAwesome: </a:t>
            </a:r>
            <a:r>
              <a:rPr>
                <a:solidFill>
                  <a:schemeClr val="accent4"/>
                </a:solidFill>
              </a:rPr>
              <a:t>Bool</a:t>
            </a:r>
            <a:r>
              <a:t> = true</a:t>
            </a:r>
          </a:p>
        </p:txBody>
      </p:sp>
      <p:sp>
        <p:nvSpPr>
          <p:cNvPr id="286" name="Shape 286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</a:t>
            </a:r>
            <a:r>
              <a:t> languageName: </a:t>
            </a:r>
            <a:r>
              <a:rPr>
                <a:solidFill>
                  <a:schemeClr val="accent4"/>
                </a:solidFill>
              </a:rPr>
              <a:t>String</a:t>
            </a:r>
            <a:r>
              <a:t> = “</a:t>
            </a:r>
            <a:r>
              <a:t>Swift</a:t>
            </a:r>
            <a:r>
              <a:t>”</a:t>
            </a:r>
          </a:p>
        </p:txBody>
      </p:sp>
      <p:pic>
        <p:nvPicPr>
          <p:cNvPr id="287" name="Screen Shot 2014-10-14 at 11.50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53066" cy="1603225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Shape 288"/>
          <p:cNvSpPr/>
          <p:nvPr/>
        </p:nvSpPr>
        <p:spPr>
          <a:xfrm>
            <a:off x="762000" y="483185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var version = </a:t>
            </a:r>
            <a:r>
              <a:rPr>
                <a:solidFill>
                  <a:schemeClr val="accent4"/>
                </a:solidFill>
              </a:rPr>
              <a:t>1.0</a:t>
            </a:r>
          </a:p>
        </p:txBody>
      </p:sp>
      <p:sp>
        <p:nvSpPr>
          <p:cNvPr id="289" name="Shape 289"/>
          <p:cNvSpPr/>
          <p:nvPr/>
        </p:nvSpPr>
        <p:spPr>
          <a:xfrm>
            <a:off x="762000" y="579273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introducedIn = </a:t>
            </a:r>
            <a:r>
              <a:rPr>
                <a:solidFill>
                  <a:schemeClr val="accent4"/>
                </a:solidFill>
              </a:rPr>
              <a:t>2014</a:t>
            </a:r>
          </a:p>
        </p:txBody>
      </p:sp>
      <p:sp>
        <p:nvSpPr>
          <p:cNvPr id="290" name="Shape 290"/>
          <p:cNvSpPr/>
          <p:nvPr/>
        </p:nvSpPr>
        <p:spPr>
          <a:xfrm>
            <a:off x="762000" y="675361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isAwesome = </a:t>
            </a:r>
            <a:r>
              <a:rPr>
                <a:solidFill>
                  <a:schemeClr val="accent4"/>
                </a:solidFill>
              </a:rPr>
              <a:t>true</a:t>
            </a:r>
          </a:p>
        </p:txBody>
      </p:sp>
      <p:sp>
        <p:nvSpPr>
          <p:cNvPr id="291" name="Shape 291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</a:t>
            </a:r>
            <a:r>
              <a:t> languageName = “</a:t>
            </a:r>
            <a:r>
              <a:rPr>
                <a:solidFill>
                  <a:schemeClr val="accent4"/>
                </a:solidFill>
              </a:rPr>
              <a:t>Swift</a:t>
            </a:r>
            <a:r>
              <a:t>”</a:t>
            </a:r>
          </a:p>
        </p:txBody>
      </p:sp>
      <p:pic>
        <p:nvPicPr>
          <p:cNvPr id="292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hape 29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94" name="Shape 294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xit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" dur="1000" fill="hold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xit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4" dur="1000" fill="hold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xit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8" dur="1000" fill="hold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6" grpId="1"/>
      <p:bldP build="whole" bldLvl="1" animBg="1" rev="0" advAuto="0" spid="284" grpId="3"/>
      <p:bldP build="whole" bldLvl="1" animBg="1" rev="0" advAuto="0" spid="285" grpId="4"/>
      <p:bldP build="whole" bldLvl="1" animBg="1" rev="0" advAuto="0" spid="289" grpId="7"/>
      <p:bldP build="whole" bldLvl="1" animBg="1" rev="0" advAuto="0" spid="283" grpId="2"/>
      <p:bldP build="whole" bldLvl="1" animBg="1" rev="0" advAuto="0" spid="288" grpId="6"/>
      <p:bldP build="whole" bldLvl="1" animBg="1" rev="0" advAuto="0" spid="291" grpId="5"/>
      <p:bldP build="whole" bldLvl="1" animBg="1" rev="0" advAuto="0" spid="290" grpId="8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Unicode Names</a:t>
            </a:r>
          </a:p>
        </p:txBody>
      </p:sp>
      <p:sp>
        <p:nvSpPr>
          <p:cNvPr id="297" name="Shape 297"/>
          <p:cNvSpPr/>
          <p:nvPr/>
        </p:nvSpPr>
        <p:spPr>
          <a:xfrm>
            <a:off x="762000" y="483185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var version = </a:t>
            </a:r>
            <a:r>
              <a:rPr>
                <a:solidFill>
                  <a:schemeClr val="accent4"/>
                </a:solidFill>
              </a:rPr>
              <a:t>1.0</a:t>
            </a:r>
          </a:p>
        </p:txBody>
      </p:sp>
      <p:sp>
        <p:nvSpPr>
          <p:cNvPr id="298" name="Shape 298"/>
          <p:cNvSpPr/>
          <p:nvPr/>
        </p:nvSpPr>
        <p:spPr>
          <a:xfrm>
            <a:off x="762000" y="579273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introducedIn = </a:t>
            </a:r>
            <a:r>
              <a:rPr>
                <a:solidFill>
                  <a:schemeClr val="accent4"/>
                </a:solidFill>
              </a:rPr>
              <a:t>2014</a:t>
            </a:r>
          </a:p>
        </p:txBody>
      </p:sp>
      <p:sp>
        <p:nvSpPr>
          <p:cNvPr id="299" name="Shape 299"/>
          <p:cNvSpPr/>
          <p:nvPr/>
        </p:nvSpPr>
        <p:spPr>
          <a:xfrm>
            <a:off x="762000" y="675361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isAwesome = </a:t>
            </a:r>
            <a:r>
              <a:rPr>
                <a:solidFill>
                  <a:schemeClr val="accent4"/>
                </a:solidFill>
              </a:rPr>
              <a:t>true</a:t>
            </a:r>
          </a:p>
        </p:txBody>
      </p:sp>
      <p:sp>
        <p:nvSpPr>
          <p:cNvPr id="300" name="Shape 300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</a:t>
            </a:r>
            <a:r>
              <a:t> languageName = “</a:t>
            </a:r>
            <a:r>
              <a:rPr>
                <a:solidFill>
                  <a:schemeClr val="accent4"/>
                </a:solidFill>
              </a:rPr>
              <a:t>Swift</a:t>
            </a:r>
            <a:r>
              <a:t>”</a:t>
            </a:r>
          </a:p>
        </p:txBody>
      </p:sp>
      <p:sp>
        <p:nvSpPr>
          <p:cNvPr id="301" name="Shape 301"/>
          <p:cNvSpPr/>
          <p:nvPr/>
        </p:nvSpPr>
        <p:spPr>
          <a:xfrm>
            <a:off x="762000" y="7714493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π = </a:t>
            </a:r>
            <a:r>
              <a:rPr>
                <a:solidFill>
                  <a:schemeClr val="accent4"/>
                </a:solidFill>
              </a:rPr>
              <a:t>3.14159265</a:t>
            </a:r>
          </a:p>
        </p:txBody>
      </p:sp>
      <p:sp>
        <p:nvSpPr>
          <p:cNvPr id="302" name="Shape 302"/>
          <p:cNvSpPr/>
          <p:nvPr/>
        </p:nvSpPr>
        <p:spPr>
          <a:xfrm>
            <a:off x="762000" y="8637274"/>
            <a:ext cx="14019523" cy="981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🐶🐮 = </a:t>
            </a:r>
            <a:r>
              <a:rPr>
                <a:solidFill>
                  <a:schemeClr val="accent4"/>
                </a:solidFill>
              </a:rPr>
              <a:t>“dogcow”</a:t>
            </a:r>
          </a:p>
        </p:txBody>
      </p:sp>
      <p:pic>
        <p:nvPicPr>
          <p:cNvPr id="303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hape 30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05" name="Shape 30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2" grpId="2"/>
      <p:bldP build="whole" bldLvl="1" animBg="1" rev="0" advAuto="0" spid="301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Combining Strings and Characters</a:t>
            </a:r>
          </a:p>
        </p:txBody>
      </p:sp>
      <p:sp>
        <p:nvSpPr>
          <p:cNvPr id="308" name="Shape 308"/>
          <p:cNvSpPr/>
          <p:nvPr/>
        </p:nvSpPr>
        <p:spPr>
          <a:xfrm>
            <a:off x="762000" y="483185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cow = “cow”</a:t>
            </a:r>
          </a:p>
        </p:txBody>
      </p:sp>
      <p:sp>
        <p:nvSpPr>
          <p:cNvPr id="309" name="Shape 309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dog = “dog”</a:t>
            </a:r>
          </a:p>
        </p:txBody>
      </p:sp>
      <p:sp>
        <p:nvSpPr>
          <p:cNvPr id="310" name="Shape 310"/>
          <p:cNvSpPr/>
          <p:nvPr/>
        </p:nvSpPr>
        <p:spPr>
          <a:xfrm>
            <a:off x="762000" y="5792731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dogCow = dog + cow</a:t>
            </a:r>
          </a:p>
        </p:txBody>
      </p:sp>
      <p:sp>
        <p:nvSpPr>
          <p:cNvPr id="311" name="Shape 311"/>
          <p:cNvSpPr/>
          <p:nvPr/>
        </p:nvSpPr>
        <p:spPr>
          <a:xfrm>
            <a:off x="762000" y="675361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 dogCow is “dogcow”</a:t>
            </a:r>
          </a:p>
        </p:txBody>
      </p:sp>
      <p:pic>
        <p:nvPicPr>
          <p:cNvPr id="31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Shape 31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14" name="Shape 314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0" grpId="3"/>
      <p:bldP build="whole" bldLvl="1" animBg="1" rev="0" advAuto="0" spid="311" grpId="4"/>
      <p:bldP build="whole" bldLvl="1" animBg="1" rev="0" advAuto="0" spid="309" grpId="1"/>
      <p:bldP build="whole" bldLvl="1" animBg="1" rev="0" advAuto="0" spid="308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Building Complex Strings</a:t>
            </a:r>
          </a:p>
        </p:txBody>
      </p:sp>
      <p:sp>
        <p:nvSpPr>
          <p:cNvPr id="317" name="Shape 317"/>
          <p:cNvSpPr/>
          <p:nvPr/>
        </p:nvSpPr>
        <p:spPr>
          <a:xfrm>
            <a:off x="762000" y="483185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b = 5</a:t>
            </a:r>
          </a:p>
        </p:txBody>
      </p:sp>
      <p:sp>
        <p:nvSpPr>
          <p:cNvPr id="318" name="Shape 318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a = 3</a:t>
            </a:r>
          </a:p>
        </p:txBody>
      </p:sp>
      <p:sp>
        <p:nvSpPr>
          <p:cNvPr id="319" name="Shape 319"/>
          <p:cNvSpPr/>
          <p:nvPr/>
        </p:nvSpPr>
        <p:spPr>
          <a:xfrm>
            <a:off x="762000" y="6405562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 “3 times 5 is 15”</a:t>
            </a:r>
          </a:p>
        </p:txBody>
      </p:sp>
      <p:sp>
        <p:nvSpPr>
          <p:cNvPr id="320" name="Shape 320"/>
          <p:cNvSpPr/>
          <p:nvPr/>
        </p:nvSpPr>
        <p:spPr>
          <a:xfrm>
            <a:off x="762000" y="8302956"/>
            <a:ext cx="1663022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let result = “</a:t>
            </a:r>
            <a:r>
              <a:rPr>
                <a:solidFill>
                  <a:schemeClr val="accent4"/>
                </a:solidFill>
              </a:rPr>
              <a:t>\(a)</a:t>
            </a:r>
            <a:r>
              <a:t> times </a:t>
            </a:r>
            <a:r>
              <a:rPr>
                <a:solidFill>
                  <a:schemeClr val="accent4"/>
                </a:solidFill>
              </a:rPr>
              <a:t>\(b)</a:t>
            </a:r>
            <a:r>
              <a:t> is </a:t>
            </a:r>
            <a:r>
              <a:rPr>
                <a:solidFill>
                  <a:schemeClr val="accent4"/>
                </a:solidFill>
              </a:rPr>
              <a:t>\(a * b)</a:t>
            </a:r>
            <a:r>
              <a:t>”</a:t>
            </a:r>
          </a:p>
        </p:txBody>
      </p:sp>
      <p:pic>
        <p:nvPicPr>
          <p:cNvPr id="321" name="Screen Shot 2014-10-14 at 11.50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97532" cy="1603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3" name="Shape 32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24" name="Shape 324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7" grpId="2"/>
      <p:bldP build="whole" bldLvl="1" animBg="1" rev="0" advAuto="0" spid="318" grpId="1"/>
      <p:bldP build="whole" bldLvl="1" animBg="1" rev="0" advAuto="0" spid="319" grpId="3"/>
      <p:bldP build="whole" bldLvl="1" animBg="1" rev="0" advAuto="0" spid="320" grpId="4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String Mutability</a:t>
            </a:r>
          </a:p>
        </p:txBody>
      </p:sp>
      <p:sp>
        <p:nvSpPr>
          <p:cNvPr id="327" name="Shape 327"/>
          <p:cNvSpPr/>
          <p:nvPr/>
        </p:nvSpPr>
        <p:spPr>
          <a:xfrm>
            <a:off x="762000" y="4831850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variableString += “ and carriage”</a:t>
            </a:r>
          </a:p>
        </p:txBody>
      </p:sp>
      <p:sp>
        <p:nvSpPr>
          <p:cNvPr id="328" name="Shape 328"/>
          <p:cNvSpPr/>
          <p:nvPr/>
        </p:nvSpPr>
        <p:spPr>
          <a:xfrm>
            <a:off x="762000" y="3938844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var variableString = “Horse”</a:t>
            </a:r>
          </a:p>
        </p:txBody>
      </p:sp>
      <p:sp>
        <p:nvSpPr>
          <p:cNvPr id="329" name="Shape 329"/>
          <p:cNvSpPr/>
          <p:nvPr/>
        </p:nvSpPr>
        <p:spPr>
          <a:xfrm>
            <a:off x="762000" y="5860301"/>
            <a:ext cx="15817323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400"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//variableString is now “Horse and carriage”</a:t>
            </a:r>
          </a:p>
        </p:txBody>
      </p:sp>
      <p:sp>
        <p:nvSpPr>
          <p:cNvPr id="330" name="Shape 330"/>
          <p:cNvSpPr/>
          <p:nvPr/>
        </p:nvSpPr>
        <p:spPr>
          <a:xfrm>
            <a:off x="762000" y="8585866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constantString += “ and carriage”</a:t>
            </a:r>
          </a:p>
        </p:txBody>
      </p:sp>
      <p:sp>
        <p:nvSpPr>
          <p:cNvPr id="331" name="Shape 331"/>
          <p:cNvSpPr/>
          <p:nvPr/>
        </p:nvSpPr>
        <p:spPr>
          <a:xfrm>
            <a:off x="762000" y="7692859"/>
            <a:ext cx="14019523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let constantString = “Horse”</a:t>
            </a:r>
          </a:p>
        </p:txBody>
      </p:sp>
      <p:sp>
        <p:nvSpPr>
          <p:cNvPr id="332" name="Shape 332"/>
          <p:cNvSpPr/>
          <p:nvPr/>
        </p:nvSpPr>
        <p:spPr>
          <a:xfrm>
            <a:off x="762000" y="9614317"/>
            <a:ext cx="15817323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40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//error</a:t>
            </a:r>
          </a:p>
        </p:txBody>
      </p:sp>
      <p:pic>
        <p:nvPicPr>
          <p:cNvPr id="333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Shape 33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35" name="Shape 33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9" grpId="3"/>
      <p:bldP build="whole" bldLvl="1" animBg="1" rev="0" advAuto="0" spid="332" grpId="6"/>
      <p:bldP build="whole" bldLvl="1" animBg="1" rev="0" advAuto="0" spid="328" grpId="1"/>
      <p:bldP build="whole" bldLvl="1" animBg="1" rev="0" advAuto="0" spid="331" grpId="4"/>
      <p:bldP build="whole" bldLvl="1" animBg="1" rev="0" advAuto="0" spid="327" grpId="2"/>
      <p:bldP build="whole" bldLvl="1" animBg="1" rev="0" advAuto="0" spid="330" grpId="5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What You Will Learn</a:t>
            </a:r>
          </a:p>
        </p:txBody>
      </p:sp>
      <p:pic>
        <p:nvPicPr>
          <p:cNvPr id="129" name="swif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48267" y="6228680"/>
            <a:ext cx="1487467" cy="14874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xcod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48267" y="9445104"/>
            <a:ext cx="1487467" cy="1487468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/>
        </p:nvSpPr>
        <p:spPr>
          <a:xfrm>
            <a:off x="10674705" y="7951935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Swift 2</a:t>
            </a:r>
          </a:p>
        </p:txBody>
      </p:sp>
      <p:sp>
        <p:nvSpPr>
          <p:cNvPr id="132" name="Shape 132"/>
          <p:cNvSpPr/>
          <p:nvPr/>
        </p:nvSpPr>
        <p:spPr>
          <a:xfrm>
            <a:off x="10674705" y="11234334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Xcode 7</a:t>
            </a:r>
          </a:p>
        </p:txBody>
      </p:sp>
      <p:sp>
        <p:nvSpPr>
          <p:cNvPr id="133" name="Shape 133"/>
          <p:cNvSpPr/>
          <p:nvPr/>
        </p:nvSpPr>
        <p:spPr>
          <a:xfrm>
            <a:off x="6058723" y="4735510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iOS 9</a:t>
            </a:r>
          </a:p>
        </p:txBody>
      </p:sp>
      <p:pic>
        <p:nvPicPr>
          <p:cNvPr id="134" name="pasted-image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32285" y="2982257"/>
            <a:ext cx="1487467" cy="14874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pasted-image.tif"/>
          <p:cNvPicPr>
            <a:picLocks noChangeAspect="1"/>
          </p:cNvPicPr>
          <p:nvPr/>
        </p:nvPicPr>
        <p:blipFill>
          <a:blip r:embed="rId5">
            <a:alphaModFix amt="20000"/>
            <a:extLst/>
          </a:blip>
          <a:stretch>
            <a:fillRect/>
          </a:stretch>
        </p:blipFill>
        <p:spPr>
          <a:xfrm>
            <a:off x="9734446" y="2913190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pasted-image.ti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774740" y="2913190"/>
            <a:ext cx="1625601" cy="1625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/>
        </p:nvSpPr>
        <p:spPr>
          <a:xfrm>
            <a:off x="9029950" y="4735510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OS X 10.11</a:t>
            </a:r>
          </a:p>
        </p:txBody>
      </p:sp>
      <p:sp>
        <p:nvSpPr>
          <p:cNvPr id="138" name="Shape 138"/>
          <p:cNvSpPr/>
          <p:nvPr/>
        </p:nvSpPr>
        <p:spPr>
          <a:xfrm>
            <a:off x="12070244" y="4735510"/>
            <a:ext cx="3034591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watchOS 2</a:t>
            </a:r>
          </a:p>
        </p:txBody>
      </p:sp>
      <p:pic>
        <p:nvPicPr>
          <p:cNvPr id="139" name="pasted-image.tif"/>
          <p:cNvPicPr>
            <a:picLocks noChangeAspect="1"/>
          </p:cNvPicPr>
          <p:nvPr/>
        </p:nvPicPr>
        <p:blipFill>
          <a:blip r:embed="rId7">
            <a:alphaModFix amt="20000"/>
            <a:extLst/>
          </a:blip>
          <a:stretch>
            <a:fillRect/>
          </a:stretch>
        </p:blipFill>
        <p:spPr>
          <a:xfrm>
            <a:off x="15815034" y="2733043"/>
            <a:ext cx="1985895" cy="198589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hape 140"/>
          <p:cNvSpPr/>
          <p:nvPr/>
        </p:nvSpPr>
        <p:spPr>
          <a:xfrm>
            <a:off x="15290686" y="4735510"/>
            <a:ext cx="3034592" cy="589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4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tvOS 9</a:t>
            </a:r>
          </a:p>
        </p:txBody>
      </p:sp>
      <p:pic>
        <p:nvPicPr>
          <p:cNvPr id="141" name="KCLTechLogoNewWhite.png"/>
          <p:cNvPicPr>
            <a:picLocks noChangeAspect="1"/>
          </p:cNvPicPr>
          <p:nvPr/>
        </p:nvPicPr>
        <p:blipFill>
          <a:blip r:embed="rId8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143" name="Shape 143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10"/>
      <p:bldP build="whole" bldLvl="1" animBg="1" rev="0" advAuto="0" spid="133" grpId="2"/>
      <p:bldP build="whole" bldLvl="1" animBg="1" rev="0" advAuto="0" spid="135" grpId="7"/>
      <p:bldP build="whole" bldLvl="1" animBg="1" rev="0" advAuto="0" spid="136" grpId="3"/>
      <p:bldP build="whole" bldLvl="1" animBg="1" rev="0" advAuto="0" spid="139" grpId="5"/>
      <p:bldP build="whole" bldLvl="1" animBg="1" rev="0" advAuto="0" spid="137" grpId="8"/>
      <p:bldP build="whole" bldLvl="1" animBg="1" rev="0" advAuto="0" spid="130" grpId="11"/>
      <p:bldP build="whole" bldLvl="1" animBg="1" rev="0" advAuto="0" spid="138" grpId="4"/>
      <p:bldP build="whole" bldLvl="1" animBg="1" rev="0" advAuto="0" spid="140" grpId="6"/>
      <p:bldP build="whole" bldLvl="1" animBg="1" rev="0" advAuto="0" spid="132" grpId="12"/>
      <p:bldP build="whole" bldLvl="1" animBg="1" rev="0" advAuto="0" spid="129" grpId="9"/>
      <p:bldP build="whole" bldLvl="1" animBg="1" rev="0" advAuto="0" spid="13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Array and Dictionary</a:t>
            </a:r>
          </a:p>
        </p:txBody>
      </p:sp>
      <p:sp>
        <p:nvSpPr>
          <p:cNvPr id="338" name="Shape 338"/>
          <p:cNvSpPr/>
          <p:nvPr/>
        </p:nvSpPr>
        <p:spPr>
          <a:xfrm>
            <a:off x="762000" y="6450012"/>
            <a:ext cx="14908230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numberOfLegs = </a:t>
            </a:r>
            <a:r>
              <a:rPr>
                <a:solidFill>
                  <a:schemeClr val="accent4"/>
                </a:solidFill>
              </a:rPr>
              <a:t>[“ant”</a:t>
            </a:r>
            <a:r>
              <a:t>: </a:t>
            </a:r>
            <a:r>
              <a:rPr>
                <a:solidFill>
                  <a:schemeClr val="accent4"/>
                </a:solidFill>
              </a:rPr>
              <a:t>6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“snake”</a:t>
            </a:r>
            <a:r>
              <a:t>:</a:t>
            </a:r>
            <a:r>
              <a:rPr>
                <a:solidFill>
                  <a:schemeClr val="accent4"/>
                </a:solidFill>
              </a:rPr>
              <a:t> 0]</a:t>
            </a:r>
          </a:p>
        </p:txBody>
      </p:sp>
      <p:sp>
        <p:nvSpPr>
          <p:cNvPr id="339" name="Shape 339"/>
          <p:cNvSpPr/>
          <p:nvPr/>
        </p:nvSpPr>
        <p:spPr>
          <a:xfrm>
            <a:off x="762000" y="398329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names = </a:t>
            </a:r>
            <a:r>
              <a:rPr>
                <a:solidFill>
                  <a:schemeClr val="accent4"/>
                </a:solidFill>
              </a:rPr>
              <a:t>[“Anna”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“Brian”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“Jack”]</a:t>
            </a:r>
          </a:p>
        </p:txBody>
      </p:sp>
      <p:pic>
        <p:nvPicPr>
          <p:cNvPr id="340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Shape 341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42" name="Shape 342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Typed Collections</a:t>
            </a:r>
          </a:p>
        </p:txBody>
      </p:sp>
      <p:sp>
        <p:nvSpPr>
          <p:cNvPr id="345" name="Shape 345"/>
          <p:cNvSpPr/>
          <p:nvPr/>
        </p:nvSpPr>
        <p:spPr>
          <a:xfrm>
            <a:off x="762000" y="398329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names = </a:t>
            </a:r>
            <a:r>
              <a:rPr>
                <a:solidFill>
                  <a:schemeClr val="accent4"/>
                </a:solidFill>
              </a:rPr>
              <a:t>[“Anna”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“Brian”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“Jack”]</a:t>
            </a:r>
          </a:p>
        </p:txBody>
      </p:sp>
      <p:pic>
        <p:nvPicPr>
          <p:cNvPr id="346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Shape 347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48" name="Shape 34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Typed Collections</a:t>
            </a:r>
          </a:p>
        </p:txBody>
      </p:sp>
      <p:sp>
        <p:nvSpPr>
          <p:cNvPr id="351" name="Shape 351"/>
          <p:cNvSpPr/>
          <p:nvPr/>
        </p:nvSpPr>
        <p:spPr>
          <a:xfrm>
            <a:off x="762000" y="398329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names = </a:t>
            </a:r>
            <a:r>
              <a:rPr>
                <a:solidFill>
                  <a:schemeClr val="accent4"/>
                </a:solidFill>
              </a:rPr>
              <a:t>[“Anna”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“Brian”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“Jack”</a:t>
            </a:r>
            <a:r>
              <a:t>, </a:t>
            </a:r>
            <a:r>
              <a:rPr>
                <a:solidFill>
                  <a:schemeClr val="accent5"/>
                </a:solidFill>
              </a:rPr>
              <a:t>42</a:t>
            </a:r>
            <a:r>
              <a:rPr>
                <a:solidFill>
                  <a:schemeClr val="accent4"/>
                </a:solidFill>
              </a:rPr>
              <a:t>]</a:t>
            </a:r>
          </a:p>
        </p:txBody>
      </p:sp>
      <p:pic>
        <p:nvPicPr>
          <p:cNvPr id="35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3" name="Shape 35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54" name="Shape 354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Typed Collections</a:t>
            </a:r>
          </a:p>
        </p:txBody>
      </p:sp>
      <p:sp>
        <p:nvSpPr>
          <p:cNvPr id="357" name="Shape 357"/>
          <p:cNvSpPr/>
          <p:nvPr/>
        </p:nvSpPr>
        <p:spPr>
          <a:xfrm>
            <a:off x="762000" y="398329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names = </a:t>
            </a:r>
            <a:r>
              <a:rPr>
                <a:solidFill>
                  <a:schemeClr val="accent4"/>
                </a:solidFill>
              </a:rPr>
              <a:t>[“Anna”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“Brian”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“Jack”</a:t>
            </a:r>
            <a:r>
              <a:t>, </a:t>
            </a:r>
            <a:r>
              <a:rPr>
                <a:solidFill>
                  <a:schemeClr val="accent5"/>
                </a:solidFill>
              </a:rPr>
              <a:t>true</a:t>
            </a:r>
            <a:r>
              <a:rPr>
                <a:solidFill>
                  <a:schemeClr val="accent4"/>
                </a:solidFill>
              </a:rPr>
              <a:t>]</a:t>
            </a:r>
          </a:p>
        </p:txBody>
      </p:sp>
      <p:pic>
        <p:nvPicPr>
          <p:cNvPr id="358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Shape 359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60" name="Shape 36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Typed Collections</a:t>
            </a:r>
          </a:p>
        </p:txBody>
      </p:sp>
      <p:sp>
        <p:nvSpPr>
          <p:cNvPr id="363" name="Shape 363"/>
          <p:cNvSpPr/>
          <p:nvPr/>
        </p:nvSpPr>
        <p:spPr>
          <a:xfrm>
            <a:off x="762000" y="4002344"/>
            <a:ext cx="15761260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200">
                <a:latin typeface="Courier"/>
                <a:ea typeface="Courier"/>
                <a:cs typeface="Courier"/>
                <a:sym typeface="Courier"/>
              </a:defRPr>
            </a:pPr>
            <a:r>
              <a:t>var names: </a:t>
            </a:r>
            <a:r>
              <a:rPr>
                <a:solidFill>
                  <a:schemeClr val="accent4"/>
                </a:solidFill>
              </a:rPr>
              <a:t>String[]</a:t>
            </a:r>
            <a:r>
              <a:t> = [“Anna”, “Brian”, “Jack”]</a:t>
            </a:r>
          </a:p>
        </p:txBody>
      </p:sp>
      <p:pic>
        <p:nvPicPr>
          <p:cNvPr id="364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Shape 365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66" name="Shape 366"/>
          <p:cNvSpPr/>
          <p:nvPr/>
        </p:nvSpPr>
        <p:spPr>
          <a:xfrm>
            <a:off x="762000" y="6469062"/>
            <a:ext cx="1576126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200">
                <a:latin typeface="Courier"/>
                <a:ea typeface="Courier"/>
                <a:cs typeface="Courier"/>
                <a:sym typeface="Courier"/>
              </a:defRPr>
            </a:pPr>
            <a:r>
              <a:t>var</a:t>
            </a:r>
            <a:r>
              <a:t> ages = </a:t>
            </a:r>
            <a:r>
              <a:rPr>
                <a:solidFill>
                  <a:schemeClr val="accent4"/>
                </a:solidFill>
              </a:rPr>
              <a:t>Int[]()</a:t>
            </a:r>
          </a:p>
        </p:txBody>
      </p:sp>
      <p:sp>
        <p:nvSpPr>
          <p:cNvPr id="367" name="Shape 367"/>
          <p:cNvSpPr/>
          <p:nvPr/>
        </p:nvSpPr>
        <p:spPr>
          <a:xfrm>
            <a:off x="762000" y="7429155"/>
            <a:ext cx="1576126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200">
                <a:latin typeface="Courier"/>
                <a:ea typeface="Courier"/>
                <a:cs typeface="Courier"/>
                <a:sym typeface="Courier"/>
              </a:defRPr>
            </a:pPr>
            <a:r>
              <a:t>let values = </a:t>
            </a:r>
            <a:r>
              <a:rPr>
                <a:solidFill>
                  <a:schemeClr val="accent4"/>
                </a:solidFill>
              </a:rPr>
              <a:t>Int[](count: 5, repeatedValue: 1)</a:t>
            </a:r>
          </a:p>
        </p:txBody>
      </p:sp>
      <p:sp>
        <p:nvSpPr>
          <p:cNvPr id="368" name="Shape 36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Typed Collections</a:t>
            </a:r>
          </a:p>
        </p:txBody>
      </p:sp>
      <p:sp>
        <p:nvSpPr>
          <p:cNvPr id="371" name="Shape 371"/>
          <p:cNvSpPr/>
          <p:nvPr/>
        </p:nvSpPr>
        <p:spPr>
          <a:xfrm>
            <a:off x="762000" y="8164262"/>
            <a:ext cx="14908230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numberOfLegs = </a:t>
            </a:r>
            <a:r>
              <a:rPr>
                <a:solidFill>
                  <a:schemeClr val="accent4"/>
                </a:solidFill>
              </a:rPr>
              <a:t>[“ant”</a:t>
            </a:r>
            <a:r>
              <a:t>: </a:t>
            </a:r>
            <a:r>
              <a:rPr>
                <a:solidFill>
                  <a:schemeClr val="accent4"/>
                </a:solidFill>
              </a:rPr>
              <a:t>6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“snake”</a:t>
            </a:r>
            <a:r>
              <a:t>:</a:t>
            </a:r>
            <a:r>
              <a:rPr>
                <a:solidFill>
                  <a:schemeClr val="accent4"/>
                </a:solidFill>
              </a:rPr>
              <a:t> 0]</a:t>
            </a:r>
          </a:p>
        </p:txBody>
      </p:sp>
      <p:sp>
        <p:nvSpPr>
          <p:cNvPr id="372" name="Shape 372"/>
          <p:cNvSpPr/>
          <p:nvPr/>
        </p:nvSpPr>
        <p:spPr>
          <a:xfrm>
            <a:off x="762000" y="398329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names = </a:t>
            </a:r>
            <a:r>
              <a:rPr>
                <a:solidFill>
                  <a:schemeClr val="accent4"/>
                </a:solidFill>
              </a:rPr>
              <a:t>[“Anna”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“Brian”</a:t>
            </a:r>
            <a:r>
              <a:t>,</a:t>
            </a:r>
            <a:r>
              <a:rPr>
                <a:solidFill>
                  <a:schemeClr val="accent4"/>
                </a:solidFill>
              </a:rPr>
              <a:t> “Jack”]</a:t>
            </a:r>
          </a:p>
        </p:txBody>
      </p:sp>
      <p:sp>
        <p:nvSpPr>
          <p:cNvPr id="373" name="Shape 373"/>
          <p:cNvSpPr/>
          <p:nvPr/>
        </p:nvSpPr>
        <p:spPr>
          <a:xfrm>
            <a:off x="762000" y="4753084"/>
            <a:ext cx="15130009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 an array of String values</a:t>
            </a:r>
          </a:p>
        </p:txBody>
      </p:sp>
      <p:sp>
        <p:nvSpPr>
          <p:cNvPr id="374" name="Shape 374"/>
          <p:cNvSpPr/>
          <p:nvPr/>
        </p:nvSpPr>
        <p:spPr>
          <a:xfrm>
            <a:off x="762000" y="9070538"/>
            <a:ext cx="15927855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2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// a Dictionary with String keys and Int values</a:t>
            </a:r>
          </a:p>
        </p:txBody>
      </p:sp>
      <p:pic>
        <p:nvPicPr>
          <p:cNvPr id="375" name="Screen Shot 2014-10-14 at 11.50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53066" cy="1603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76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Shape 377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78" name="Shape 37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1" grpId="3"/>
      <p:bldP build="whole" bldLvl="1" animBg="1" rev="0" advAuto="0" spid="373" grpId="2"/>
      <p:bldP build="whole" bldLvl="1" animBg="1" rev="0" advAuto="0" spid="372" grpId="1"/>
      <p:bldP build="whole" bldLvl="1" animBg="1" rev="0" advAuto="0" spid="374" grpId="4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type="title" idx="4294967295"/>
          </p:nvPr>
        </p:nvSpPr>
        <p:spPr>
          <a:xfrm>
            <a:off x="762000" y="516011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Loops</a:t>
            </a:r>
          </a:p>
        </p:txBody>
      </p:sp>
      <p:sp>
        <p:nvSpPr>
          <p:cNvPr id="381" name="Shape 381"/>
          <p:cNvSpPr/>
          <p:nvPr/>
        </p:nvSpPr>
        <p:spPr>
          <a:xfrm>
            <a:off x="762000" y="3797368"/>
            <a:ext cx="15130009" cy="2162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while </a:t>
            </a:r>
            <a:r>
              <a:rPr>
                <a:solidFill>
                  <a:schemeClr val="accent4"/>
                </a:solidFill>
              </a:rPr>
              <a:t>hungry</a:t>
            </a:r>
            <a:r>
              <a:t> {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	eatCake()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382" name="Shape 382"/>
          <p:cNvSpPr/>
          <p:nvPr/>
        </p:nvSpPr>
        <p:spPr>
          <a:xfrm>
            <a:off x="762000" y="7756456"/>
            <a:ext cx="15130009" cy="2162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for </a:t>
            </a:r>
            <a:r>
              <a:rPr>
                <a:solidFill>
                  <a:schemeClr val="accent4"/>
                </a:solidFill>
              </a:rPr>
              <a:t>var i = 0; i &lt; 10; i++</a:t>
            </a:r>
            <a:r>
              <a:t> {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	eat(i)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383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Shape 38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85" name="Shape 385"/>
          <p:cNvSpPr/>
          <p:nvPr/>
        </p:nvSpPr>
        <p:spPr>
          <a:xfrm>
            <a:off x="13081000" y="3460818"/>
            <a:ext cx="10122385" cy="2835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var index = 0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repeat</a:t>
            </a:r>
            <a:r>
              <a:t> {</a:t>
            </a:r>
          </a:p>
          <a:p>
            <a:pPr lvl="3"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index++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 </a:t>
            </a:r>
            <a:r>
              <a:rPr>
                <a:solidFill>
                  <a:schemeClr val="accent4"/>
                </a:solidFill>
              </a:rPr>
              <a:t>while index</a:t>
            </a:r>
            <a:r>
              <a:t> &lt; 5</a:t>
            </a:r>
          </a:p>
        </p:txBody>
      </p:sp>
      <p:sp>
        <p:nvSpPr>
          <p:cNvPr id="386" name="Shape 38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2" grpId="2"/>
      <p:bldP build="whole" bldLvl="1" animBg="1" rev="0" advAuto="0" spid="385" grpId="3"/>
      <p:bldP build="whole" bldLvl="1" animBg="1" rev="0" advAuto="0" spid="381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For-In: Strings and Characters</a:t>
            </a:r>
          </a:p>
        </p:txBody>
      </p:sp>
      <p:sp>
        <p:nvSpPr>
          <p:cNvPr id="389" name="Shape 389"/>
          <p:cNvSpPr/>
          <p:nvPr/>
        </p:nvSpPr>
        <p:spPr>
          <a:xfrm>
            <a:off x="762000" y="3847162"/>
            <a:ext cx="15130009" cy="222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for </a:t>
            </a:r>
            <a:r>
              <a:rPr>
                <a:solidFill>
                  <a:schemeClr val="accent4"/>
                </a:solidFill>
              </a:rPr>
              <a:t>character</a:t>
            </a:r>
            <a:r>
              <a:t> in </a:t>
            </a:r>
            <a:r>
              <a:rPr>
                <a:solidFill>
                  <a:schemeClr val="accent4"/>
                </a:solidFill>
              </a:rPr>
              <a:t>“</a:t>
            </a:r>
            <a:r>
              <a:t>🐭🐭🐭🐭🐭</a:t>
            </a:r>
            <a:r>
              <a:rPr>
                <a:solidFill>
                  <a:schemeClr val="accent4"/>
                </a:solidFill>
              </a:rPr>
              <a:t>” </a:t>
            </a:r>
            <a:r>
              <a:t>{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	print(character)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390" name="Screen Shot 2014-10-14 at 18.18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8156903"/>
            <a:ext cx="15764987" cy="381432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1" name="Screen Shot 2014-10-14 at 11.50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98000" y="635000"/>
            <a:ext cx="1697532" cy="1603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Screen Shot 2014-10-14 at 18.18.59.png"/>
          <p:cNvPicPr>
            <a:picLocks noChangeAspect="1"/>
          </p:cNvPicPr>
          <p:nvPr/>
        </p:nvPicPr>
        <p:blipFill>
          <a:blip r:embed="rId2">
            <a:extLst/>
          </a:blip>
          <a:srcRect l="9183" t="0" r="0" b="0"/>
          <a:stretch>
            <a:fillRect/>
          </a:stretch>
        </p:blipFill>
        <p:spPr>
          <a:xfrm>
            <a:off x="9305921" y="8156880"/>
            <a:ext cx="14317212" cy="381432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3" name="KCLTechLogoNewWhite.png"/>
          <p:cNvPicPr>
            <a:picLocks noChangeAspect="1"/>
          </p:cNvPicPr>
          <p:nvPr/>
        </p:nvPicPr>
        <p:blipFill>
          <a:blip r:embed="rId4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Shape 39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395" name="Shape 39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2" grpId="3"/>
      <p:bldP build="whole" bldLvl="1" animBg="1" rev="0" advAuto="0" spid="389" grpId="1"/>
      <p:bldP build="whole" bldLvl="1" animBg="1" rev="0" advAuto="0" spid="390" grpId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For-In: Ranges</a:t>
            </a:r>
          </a:p>
        </p:txBody>
      </p:sp>
      <p:sp>
        <p:nvSpPr>
          <p:cNvPr id="398" name="Shape 398"/>
          <p:cNvSpPr/>
          <p:nvPr/>
        </p:nvSpPr>
        <p:spPr>
          <a:xfrm>
            <a:off x="762000" y="3675052"/>
            <a:ext cx="15760956" cy="2162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for number in </a:t>
            </a:r>
            <a:r>
              <a:rPr>
                <a:solidFill>
                  <a:schemeClr val="accent4"/>
                </a:solidFill>
              </a:rPr>
              <a:t>1…5 </a:t>
            </a:r>
            <a:r>
              <a:t>{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	print(“\(number) times 4 is \(number*4)”)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399" name="Screen Shot 2014-10-14 at 18.27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228" y="8168863"/>
            <a:ext cx="15760957" cy="3790446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Shape 400"/>
          <p:cNvSpPr/>
          <p:nvPr/>
        </p:nvSpPr>
        <p:spPr>
          <a:xfrm flipV="1">
            <a:off x="6498764" y="2780922"/>
            <a:ext cx="1796874" cy="1099613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01" name="Shape 401"/>
          <p:cNvSpPr/>
          <p:nvPr/>
        </p:nvSpPr>
        <p:spPr>
          <a:xfrm>
            <a:off x="8330745" y="2131084"/>
            <a:ext cx="1832248" cy="815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4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1..&lt;5</a:t>
            </a:r>
          </a:p>
        </p:txBody>
      </p:sp>
      <p:pic>
        <p:nvPicPr>
          <p:cNvPr id="402" name="Screen Shot 2014-10-14 at 11.50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98000" y="635000"/>
            <a:ext cx="1697532" cy="1603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KCLTechLogoNewWhite.png"/>
          <p:cNvPicPr>
            <a:picLocks noChangeAspect="1"/>
          </p:cNvPicPr>
          <p:nvPr/>
        </p:nvPicPr>
        <p:blipFill>
          <a:blip r:embed="rId4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Shape 40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405" name="Screen Shot 2014-10-14 at 18.18.59.png"/>
          <p:cNvPicPr>
            <a:picLocks noChangeAspect="1"/>
          </p:cNvPicPr>
          <p:nvPr/>
        </p:nvPicPr>
        <p:blipFill>
          <a:blip r:embed="rId5">
            <a:extLst/>
          </a:blip>
          <a:srcRect l="9183" t="0" r="0" b="0"/>
          <a:stretch>
            <a:fillRect/>
          </a:stretch>
        </p:blipFill>
        <p:spPr>
          <a:xfrm>
            <a:off x="9305921" y="8156902"/>
            <a:ext cx="14317212" cy="3814321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Shape 40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9" grpId="4"/>
      <p:bldP build="whole" bldLvl="1" animBg="1" rev="0" advAuto="0" spid="405" grpId="5"/>
      <p:bldP build="whole" bldLvl="1" animBg="1" rev="0" advAuto="0" spid="398" grpId="1"/>
      <p:bldP build="whole" bldLvl="1" animBg="1" rev="0" advAuto="0" spid="401" grpId="3"/>
      <p:bldP build="whole" bldLvl="1" animBg="1" rev="0" advAuto="0" spid="400" grpId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For-In: Arrays</a:t>
            </a:r>
          </a:p>
        </p:txBody>
      </p:sp>
      <p:sp>
        <p:nvSpPr>
          <p:cNvPr id="409" name="Shape 409"/>
          <p:cNvSpPr/>
          <p:nvPr/>
        </p:nvSpPr>
        <p:spPr>
          <a:xfrm>
            <a:off x="762000" y="3675052"/>
            <a:ext cx="15760956" cy="2162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for name in </a:t>
            </a:r>
            <a:r>
              <a:rPr>
                <a:solidFill>
                  <a:schemeClr val="accent4"/>
                </a:solidFill>
              </a:rPr>
              <a:t>[“Anna”, “Brian”, “Jack”] </a:t>
            </a:r>
            <a:r>
              <a:t>{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	print(“Hello, \(name)!”)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410" name="Screen Shot 2014-10-14 at 11.50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97532" cy="160322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3" name="Group 413"/>
          <p:cNvGrpSpPr/>
          <p:nvPr/>
        </p:nvGrpSpPr>
        <p:grpSpPr>
          <a:xfrm>
            <a:off x="762207" y="8202400"/>
            <a:ext cx="15760957" cy="3790445"/>
            <a:chOff x="0" y="0"/>
            <a:chExt cx="15760955" cy="3790444"/>
          </a:xfrm>
        </p:grpSpPr>
        <p:pic>
          <p:nvPicPr>
            <p:cNvPr id="411" name="Screen Shot 2014-10-14 at 18.27.29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5760956" cy="37904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12" name="Screen Shot 2014-10-14 at 18.32.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2067" y="307042"/>
              <a:ext cx="6415494" cy="3176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14" name="Shape 414"/>
          <p:cNvSpPr/>
          <p:nvPr/>
        </p:nvSpPr>
        <p:spPr>
          <a:xfrm>
            <a:off x="1229222" y="8424594"/>
            <a:ext cx="399668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Hello, Anna!</a:t>
            </a:r>
          </a:p>
        </p:txBody>
      </p:sp>
      <p:sp>
        <p:nvSpPr>
          <p:cNvPr id="415" name="Shape 415"/>
          <p:cNvSpPr/>
          <p:nvPr/>
        </p:nvSpPr>
        <p:spPr>
          <a:xfrm>
            <a:off x="1216932" y="9112840"/>
            <a:ext cx="4316773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Hello, Brian!</a:t>
            </a:r>
          </a:p>
        </p:txBody>
      </p:sp>
      <p:sp>
        <p:nvSpPr>
          <p:cNvPr id="416" name="Shape 416"/>
          <p:cNvSpPr/>
          <p:nvPr/>
        </p:nvSpPr>
        <p:spPr>
          <a:xfrm>
            <a:off x="1229222" y="9887512"/>
            <a:ext cx="399668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Hello, Jack!</a:t>
            </a:r>
          </a:p>
        </p:txBody>
      </p:sp>
      <p:pic>
        <p:nvPicPr>
          <p:cNvPr id="417" name="KCLTechLogoNewWhite.png"/>
          <p:cNvPicPr>
            <a:picLocks noChangeAspect="1"/>
          </p:cNvPicPr>
          <p:nvPr/>
        </p:nvPicPr>
        <p:blipFill>
          <a:blip r:embed="rId5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18" name="Shape 418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419" name="Screen Shot 2014-10-14 at 18.18.59.png"/>
          <p:cNvPicPr>
            <a:picLocks noChangeAspect="1"/>
          </p:cNvPicPr>
          <p:nvPr/>
        </p:nvPicPr>
        <p:blipFill>
          <a:blip r:embed="rId6">
            <a:extLst/>
          </a:blip>
          <a:srcRect l="9183" t="0" r="0" b="0"/>
          <a:stretch>
            <a:fillRect/>
          </a:stretch>
        </p:blipFill>
        <p:spPr>
          <a:xfrm>
            <a:off x="9273879" y="8190439"/>
            <a:ext cx="14317213" cy="3814321"/>
          </a:xfrm>
          <a:prstGeom prst="rect">
            <a:avLst/>
          </a:prstGeom>
          <a:ln w="12700">
            <a:miter lim="400000"/>
          </a:ln>
        </p:spPr>
      </p:pic>
      <p:sp>
        <p:nvSpPr>
          <p:cNvPr id="420" name="Shape 42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4" grpId="4"/>
      <p:bldP build="whole" bldLvl="1" animBg="1" rev="0" advAuto="0" spid="409" grpId="1"/>
      <p:bldP build="whole" bldLvl="1" animBg="1" rev="0" advAuto="0" spid="416" grpId="6"/>
      <p:bldP build="whole" bldLvl="1" animBg="1" rev="0" advAuto="0" spid="415" grpId="5"/>
      <p:bldP build="whole" bldLvl="1" animBg="1" rev="0" advAuto="0" spid="419" grpId="3"/>
      <p:bldP build="whole" bldLvl="1" animBg="1" rev="0" advAuto="0" spid="413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iOS Sessions</a:t>
            </a:r>
          </a:p>
        </p:txBody>
      </p:sp>
      <p:sp>
        <p:nvSpPr>
          <p:cNvPr id="146" name="Shape 146"/>
          <p:cNvSpPr/>
          <p:nvPr/>
        </p:nvSpPr>
        <p:spPr>
          <a:xfrm>
            <a:off x="762000" y="4072816"/>
            <a:ext cx="7384212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Every week - Tuesday @ 6:30pm, JCMB B.17</a:t>
            </a:r>
          </a:p>
        </p:txBody>
      </p:sp>
      <p:sp>
        <p:nvSpPr>
          <p:cNvPr id="147" name="Shape 147"/>
          <p:cNvSpPr/>
          <p:nvPr/>
        </p:nvSpPr>
        <p:spPr>
          <a:xfrm>
            <a:off x="762000" y="4699904"/>
            <a:ext cx="9694190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Start with basics (iOS, OS X, watchOS, tvOS, Swift, Xcode)</a:t>
            </a:r>
          </a:p>
        </p:txBody>
      </p:sp>
      <p:sp>
        <p:nvSpPr>
          <p:cNvPr id="148" name="Shape 148"/>
          <p:cNvSpPr/>
          <p:nvPr/>
        </p:nvSpPr>
        <p:spPr>
          <a:xfrm>
            <a:off x="761999" y="8471900"/>
            <a:ext cx="5133164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Quickly becomes challenging</a:t>
            </a:r>
          </a:p>
        </p:txBody>
      </p:sp>
      <p:sp>
        <p:nvSpPr>
          <p:cNvPr id="149" name="Shape 149"/>
          <p:cNvSpPr/>
          <p:nvPr/>
        </p:nvSpPr>
        <p:spPr>
          <a:xfrm>
            <a:off x="762000" y="9098988"/>
            <a:ext cx="5587518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Learn by doing, not by listening!</a:t>
            </a:r>
          </a:p>
        </p:txBody>
      </p:sp>
      <p:sp>
        <p:nvSpPr>
          <p:cNvPr id="150" name="Shape 150"/>
          <p:cNvSpPr/>
          <p:nvPr/>
        </p:nvSpPr>
        <p:spPr>
          <a:xfrm>
            <a:off x="762000" y="5326992"/>
            <a:ext cx="515646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UI</a:t>
            </a:r>
          </a:p>
        </p:txBody>
      </p:sp>
      <p:sp>
        <p:nvSpPr>
          <p:cNvPr id="151" name="Shape 151"/>
          <p:cNvSpPr/>
          <p:nvPr/>
        </p:nvSpPr>
        <p:spPr>
          <a:xfrm>
            <a:off x="762000" y="5954081"/>
            <a:ext cx="5277028" cy="544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Custom Views and Animations</a:t>
            </a:r>
          </a:p>
        </p:txBody>
      </p:sp>
      <p:sp>
        <p:nvSpPr>
          <p:cNvPr id="152" name="Shape 152"/>
          <p:cNvSpPr/>
          <p:nvPr/>
        </p:nvSpPr>
        <p:spPr>
          <a:xfrm>
            <a:off x="762000" y="6576435"/>
            <a:ext cx="5680583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Concurrency and Multithreading</a:t>
            </a:r>
          </a:p>
        </p:txBody>
      </p:sp>
      <p:sp>
        <p:nvSpPr>
          <p:cNvPr id="153" name="Shape 153"/>
          <p:cNvSpPr/>
          <p:nvPr/>
        </p:nvSpPr>
        <p:spPr>
          <a:xfrm>
            <a:off x="762000" y="11031441"/>
            <a:ext cx="9098408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Public Slack </a:t>
            </a:r>
            <a:r>
              <a:rPr u="sng">
                <a:hlinkClick r:id="rId2" invalidUrl="" action="" tgtFrame="" tooltip="" history="1" highlightClick="0" endSnd="0"/>
              </a:rPr>
              <a:t>kcltechhq.slack.com</a:t>
            </a:r>
            <a:r>
              <a:t> - #ios-programming</a:t>
            </a:r>
          </a:p>
        </p:txBody>
      </p:sp>
      <p:sp>
        <p:nvSpPr>
          <p:cNvPr id="154" name="Shape 154"/>
          <p:cNvSpPr/>
          <p:nvPr/>
        </p:nvSpPr>
        <p:spPr>
          <a:xfrm>
            <a:off x="762000" y="7208257"/>
            <a:ext cx="1732001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3D Touch</a:t>
            </a:r>
          </a:p>
        </p:txBody>
      </p:sp>
      <p:sp>
        <p:nvSpPr>
          <p:cNvPr id="155" name="Shape 155"/>
          <p:cNvSpPr/>
          <p:nvPr/>
        </p:nvSpPr>
        <p:spPr>
          <a:xfrm>
            <a:off x="762000" y="7840078"/>
            <a:ext cx="17692142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Foundation, UIKit, CoreLocation, CoreImage, CoreData, MapKit, CloudKit, WatchConnectivity, ClockKit….</a:t>
            </a:r>
          </a:p>
        </p:txBody>
      </p:sp>
      <p:pic>
        <p:nvPicPr>
          <p:cNvPr id="156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hape 157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158" name="Shape 15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2"/>
      <p:bldP build="whole" bldLvl="1" animBg="1" rev="0" advAuto="0" spid="148" grpId="8"/>
      <p:bldP build="whole" bldLvl="1" animBg="1" rev="0" advAuto="0" spid="153" grpId="10"/>
      <p:bldP build="whole" bldLvl="1" animBg="1" rev="0" advAuto="0" spid="151" grpId="4"/>
      <p:bldP build="whole" bldLvl="1" animBg="1" rev="0" advAuto="0" spid="152" grpId="5"/>
      <p:bldP build="whole" bldLvl="1" animBg="1" rev="0" advAuto="0" spid="150" grpId="3"/>
      <p:bldP build="whole" bldLvl="1" animBg="1" rev="0" advAuto="0" spid="154" grpId="6"/>
      <p:bldP build="whole" bldLvl="1" animBg="1" rev="0" advAuto="0" spid="155" grpId="7"/>
      <p:bldP build="whole" bldLvl="1" animBg="1" rev="0" advAuto="0" spid="149" grpId="9"/>
      <p:bldP build="whole" bldLvl="1" animBg="1" rev="0" advAuto="0" spid="146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For-In: Dictionaries</a:t>
            </a:r>
          </a:p>
        </p:txBody>
      </p:sp>
      <p:sp>
        <p:nvSpPr>
          <p:cNvPr id="423" name="Shape 423"/>
          <p:cNvSpPr/>
          <p:nvPr/>
        </p:nvSpPr>
        <p:spPr>
          <a:xfrm>
            <a:off x="762000" y="4767739"/>
            <a:ext cx="15760956" cy="1704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400">
                <a:latin typeface="Courier"/>
                <a:ea typeface="Courier"/>
                <a:cs typeface="Courier"/>
                <a:sym typeface="Courier"/>
              </a:defRPr>
            </a:pPr>
            <a:r>
              <a:t>for </a:t>
            </a:r>
            <a:r>
              <a:rPr>
                <a:solidFill>
                  <a:schemeClr val="accent4">
                    <a:hueOff val="102361"/>
                    <a:satOff val="14118"/>
                    <a:lumOff val="10675"/>
                  </a:schemeClr>
                </a:solidFill>
              </a:rPr>
              <a:t>(animal, leg)</a:t>
            </a:r>
            <a:r>
              <a:t> in numberOfLegs</a:t>
            </a:r>
            <a:r>
              <a:rPr>
                <a:solidFill>
                  <a:schemeClr val="accent4"/>
                </a:solidFill>
              </a:rPr>
              <a:t> </a:t>
            </a:r>
            <a:r>
              <a:t>{</a:t>
            </a:r>
          </a:p>
          <a:p>
            <a:pPr algn="l">
              <a:defRPr sz="3400">
                <a:latin typeface="Courier"/>
                <a:ea typeface="Courier"/>
                <a:cs typeface="Courier"/>
                <a:sym typeface="Courier"/>
              </a:defRPr>
            </a:pPr>
            <a:r>
              <a:t>	print(“\(</a:t>
            </a:r>
            <a:r>
              <a:rPr>
                <a:solidFill>
                  <a:schemeClr val="accent4"/>
                </a:solidFill>
              </a:rPr>
              <a:t>animal</a:t>
            </a:r>
            <a:r>
              <a:t>)s have \(</a:t>
            </a:r>
            <a:r>
              <a:rPr>
                <a:solidFill>
                  <a:schemeClr val="accent4"/>
                </a:solidFill>
              </a:rPr>
              <a:t>leg</a:t>
            </a:r>
            <a:r>
              <a:t>) legs”)</a:t>
            </a:r>
          </a:p>
          <a:p>
            <a:pPr algn="l">
              <a:defRPr sz="34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424" name="Screen Shot 2014-10-14 at 11.50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97532" cy="1603225"/>
          </a:xfrm>
          <a:prstGeom prst="rect">
            <a:avLst/>
          </a:prstGeom>
          <a:ln w="12700">
            <a:miter lim="400000"/>
          </a:ln>
        </p:spPr>
      </p:pic>
      <p:sp>
        <p:nvSpPr>
          <p:cNvPr id="425" name="Shape 425"/>
          <p:cNvSpPr/>
          <p:nvPr/>
        </p:nvSpPr>
        <p:spPr>
          <a:xfrm>
            <a:off x="762000" y="3407138"/>
            <a:ext cx="14908230" cy="66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400">
                <a:latin typeface="Courier"/>
                <a:ea typeface="Courier"/>
                <a:cs typeface="Courier"/>
                <a:sym typeface="Courier"/>
              </a:defRPr>
            </a:pPr>
            <a:r>
              <a:t>var numberOfLegs = </a:t>
            </a:r>
            <a:r>
              <a:rPr>
                <a:solidFill>
                  <a:schemeClr val="accent4"/>
                </a:solidFill>
              </a:rPr>
              <a:t>[“ant”: 6, “snake”: 0, “cheetah”: 4]</a:t>
            </a:r>
          </a:p>
        </p:txBody>
      </p:sp>
      <p:pic>
        <p:nvPicPr>
          <p:cNvPr id="426" name="Screen Shot 2014-10-14 at 18.39.4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0462" y="8377101"/>
            <a:ext cx="14908232" cy="361934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7" name="KCLTechLogoNewWhite.png"/>
          <p:cNvPicPr>
            <a:picLocks noChangeAspect="1"/>
          </p:cNvPicPr>
          <p:nvPr/>
        </p:nvPicPr>
        <p:blipFill>
          <a:blip r:embed="rId4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Shape 428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429" name="Screen Shot 2014-10-14 at 18.18.59.png"/>
          <p:cNvPicPr>
            <a:picLocks noChangeAspect="1"/>
          </p:cNvPicPr>
          <p:nvPr/>
        </p:nvPicPr>
        <p:blipFill>
          <a:blip r:embed="rId5">
            <a:extLst/>
          </a:blip>
          <a:srcRect l="9183" t="0" r="0" b="0"/>
          <a:stretch>
            <a:fillRect/>
          </a:stretch>
        </p:blipFill>
        <p:spPr>
          <a:xfrm>
            <a:off x="10088046" y="8389720"/>
            <a:ext cx="13491073" cy="3594225"/>
          </a:xfrm>
          <a:prstGeom prst="rect">
            <a:avLst/>
          </a:prstGeom>
          <a:ln w="12700">
            <a:miter lim="400000"/>
          </a:ln>
        </p:spPr>
      </p:pic>
      <p:sp>
        <p:nvSpPr>
          <p:cNvPr id="430" name="Shape 43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6" grpId="4"/>
      <p:bldP build="whole" bldLvl="1" animBg="1" rev="0" advAuto="0" spid="429" grpId="3"/>
      <p:bldP build="whole" bldLvl="1" animBg="1" rev="0" advAuto="0" spid="425" grpId="1"/>
      <p:bldP build="whole" bldLvl="1" animBg="1" rev="0" advAuto="0" spid="423" grpId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If Statements</a:t>
            </a:r>
          </a:p>
        </p:txBody>
      </p:sp>
      <p:sp>
        <p:nvSpPr>
          <p:cNvPr id="433" name="Shape 433"/>
          <p:cNvSpPr/>
          <p:nvPr/>
        </p:nvSpPr>
        <p:spPr>
          <a:xfrm>
            <a:off x="762000" y="3609308"/>
            <a:ext cx="15760956" cy="552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t>if legCount == 0 </a:t>
            </a:r>
            <a:r>
              <a:rPr>
                <a:solidFill>
                  <a:schemeClr val="accent4"/>
                </a:solidFill>
              </a:rPr>
              <a:t>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print(“It slides”)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 </a:t>
            </a:r>
            <a:r>
              <a:t>else</a:t>
            </a:r>
            <a:r>
              <a:rPr>
                <a:solidFill>
                  <a:schemeClr val="accent4"/>
                </a:solidFill>
              </a:rPr>
              <a:t> 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print(“It walks”)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</a:t>
            </a:r>
          </a:p>
        </p:txBody>
      </p:sp>
      <p:pic>
        <p:nvPicPr>
          <p:cNvPr id="434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Shape 435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36" name="Shape 43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3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More Complex If Statements</a:t>
            </a:r>
          </a:p>
        </p:txBody>
      </p:sp>
      <p:sp>
        <p:nvSpPr>
          <p:cNvPr id="439" name="Shape 439"/>
          <p:cNvSpPr/>
          <p:nvPr/>
        </p:nvSpPr>
        <p:spPr>
          <a:xfrm>
            <a:off x="745978" y="2747962"/>
            <a:ext cx="15760957" cy="822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if</a:t>
            </a:r>
            <a:r>
              <a:t> legCount == 0 </a:t>
            </a:r>
            <a:r>
              <a:rPr>
                <a:solidFill>
                  <a:schemeClr val="accent4"/>
                </a:solidFill>
              </a:rPr>
              <a:t>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print(“It slides”)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 else if </a:t>
            </a:r>
            <a:r>
              <a:t>legCount == 1</a:t>
            </a:r>
            <a:r>
              <a:rPr>
                <a:solidFill>
                  <a:schemeClr val="accent4"/>
                </a:solidFill>
              </a:rPr>
              <a:t> 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print(“It hops”)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 else 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print(“It walks”)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</a:t>
            </a:r>
          </a:p>
        </p:txBody>
      </p:sp>
      <p:pic>
        <p:nvPicPr>
          <p:cNvPr id="440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Shape 441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42" name="Shape 442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39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Switch</a:t>
            </a:r>
          </a:p>
        </p:txBody>
      </p:sp>
      <p:sp>
        <p:nvSpPr>
          <p:cNvPr id="445" name="Shape 445"/>
          <p:cNvSpPr/>
          <p:nvPr/>
        </p:nvSpPr>
        <p:spPr>
          <a:xfrm>
            <a:off x="762000" y="3624923"/>
            <a:ext cx="15760956" cy="687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switch </a:t>
            </a:r>
            <a:r>
              <a:t>legCount</a:t>
            </a:r>
            <a:r>
              <a:rPr>
                <a:solidFill>
                  <a:schemeClr val="accent4"/>
                </a:solidFill>
              </a:rPr>
              <a:t> {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case </a:t>
            </a:r>
            <a:r>
              <a:t>0</a:t>
            </a:r>
            <a:r>
              <a:rPr>
                <a:solidFill>
                  <a:schemeClr val="accent4"/>
                </a:solidFill>
              </a:rP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print(“It slides”)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case </a:t>
            </a:r>
            <a:r>
              <a:t>1</a:t>
            </a:r>
            <a:r>
              <a:rPr>
                <a:solidFill>
                  <a:schemeClr val="accent4"/>
                </a:solidFill>
              </a:rP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print(“It slides”)</a:t>
            </a: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default: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print(“It slides”)</a:t>
            </a:r>
            <a:endParaRPr>
              <a:solidFill>
                <a:schemeClr val="accent4"/>
              </a:solidFill>
            </a:endParaRPr>
          </a:p>
          <a:p>
            <a:pPr algn="l">
              <a:defRPr sz="44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</a:t>
            </a:r>
          </a:p>
        </p:txBody>
      </p:sp>
      <p:pic>
        <p:nvPicPr>
          <p:cNvPr id="446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Shape 447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48" name="Shape 448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5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Switch</a:t>
            </a:r>
          </a:p>
        </p:txBody>
      </p:sp>
      <p:sp>
        <p:nvSpPr>
          <p:cNvPr id="451" name="Shape 451"/>
          <p:cNvSpPr/>
          <p:nvPr/>
        </p:nvSpPr>
        <p:spPr>
          <a:xfrm>
            <a:off x="762000" y="3288760"/>
            <a:ext cx="15760956" cy="806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switch legCount {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case 0: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	print(“It slides”)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case </a:t>
            </a:r>
            <a:r>
              <a:rPr>
                <a:solidFill>
                  <a:schemeClr val="accent4"/>
                </a:solidFill>
              </a:rPr>
              <a:t>1,3,5,7,9</a:t>
            </a:r>
            <a:r>
              <a:t>: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	print(“It hops”)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case </a:t>
            </a:r>
            <a:r>
              <a:rPr>
                <a:solidFill>
                  <a:schemeClr val="accent4"/>
                </a:solidFill>
              </a:rPr>
              <a:t>2,4,6,8,10</a:t>
            </a:r>
            <a:r>
              <a:t>: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	print(“It walks”)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default: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		print(“No idea”)</a:t>
            </a:r>
          </a:p>
          <a:p>
            <a:pPr algn="l">
              <a:defRPr sz="40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45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3" name="Shape 45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54" name="Shape 454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1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Switch</a:t>
            </a:r>
          </a:p>
        </p:txBody>
      </p:sp>
      <p:sp>
        <p:nvSpPr>
          <p:cNvPr id="457" name="Shape 457"/>
          <p:cNvSpPr/>
          <p:nvPr/>
        </p:nvSpPr>
        <p:spPr>
          <a:xfrm>
            <a:off x="762000" y="4232512"/>
            <a:ext cx="15760956" cy="598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switch</a:t>
            </a:r>
            <a:r>
              <a:rPr>
                <a:solidFill>
                  <a:schemeClr val="accent4"/>
                </a:solidFill>
              </a:rPr>
              <a:t> textField </a:t>
            </a:r>
            <a:r>
              <a:t>{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case</a:t>
            </a:r>
            <a:r>
              <a:rPr>
                <a:solidFill>
                  <a:schemeClr val="accent4"/>
                </a:solidFill>
              </a:rPr>
              <a:t> userNameTextField</a:t>
            </a:r>
            <a: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print(“You tapped the username text field”)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case</a:t>
            </a:r>
            <a:r>
              <a:rPr>
                <a:solidFill>
                  <a:schemeClr val="accent4"/>
                </a:solidFill>
              </a:rPr>
              <a:t> passwordTextField</a:t>
            </a:r>
            <a: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print(“You tapped the password text field”)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default: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print(“You tapped some other object”)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458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9" name="Shape 459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60" name="Shape 46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7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Switch</a:t>
            </a:r>
          </a:p>
        </p:txBody>
      </p:sp>
      <p:sp>
        <p:nvSpPr>
          <p:cNvPr id="463" name="Shape 463"/>
          <p:cNvSpPr/>
          <p:nvPr/>
        </p:nvSpPr>
        <p:spPr>
          <a:xfrm>
            <a:off x="762000" y="3648312"/>
            <a:ext cx="15760956" cy="715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let point = (1, -1)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switch</a:t>
            </a:r>
            <a:r>
              <a:rPr>
                <a:solidFill>
                  <a:schemeClr val="accent4"/>
                </a:solidFill>
              </a:rPr>
              <a:t> point </a:t>
            </a:r>
            <a:r>
              <a:t>{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case</a:t>
            </a:r>
            <a:r>
              <a:rPr>
                <a:solidFill>
                  <a:schemeClr val="accent4"/>
                </a:solidFill>
              </a:rPr>
              <a:t> let (x, y) where x == y</a:t>
            </a:r>
            <a: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print(“x equals with y”)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case</a:t>
            </a:r>
            <a:r>
              <a:rPr>
                <a:solidFill>
                  <a:schemeClr val="accent4"/>
                </a:solidFill>
              </a:rPr>
              <a:t> let (x, y) where x == -y</a:t>
            </a:r>
            <a: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print(“x is the abs of y”)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case </a:t>
            </a:r>
            <a:r>
              <a:rPr>
                <a:solidFill>
                  <a:schemeClr val="accent4"/>
                </a:solidFill>
              </a:rPr>
              <a:t>let (x, y)</a:t>
            </a:r>
            <a:r>
              <a:t>: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	</a:t>
            </a:r>
            <a:r>
              <a:t>print(“x and y are two coordinates”)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464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Shape 465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66" name="Shape 46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63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Functions</a:t>
            </a:r>
          </a:p>
        </p:txBody>
      </p:sp>
      <p:sp>
        <p:nvSpPr>
          <p:cNvPr id="469" name="Shape 469"/>
          <p:cNvSpPr/>
          <p:nvPr/>
        </p:nvSpPr>
        <p:spPr>
          <a:xfrm>
            <a:off x="762000" y="3443544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func</a:t>
            </a:r>
            <a:r>
              <a:t> sayHello</a:t>
            </a:r>
            <a:r>
              <a:rPr>
                <a:solidFill>
                  <a:schemeClr val="accent4"/>
                </a:solidFill>
              </a:rPr>
              <a:t>() {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	</a:t>
            </a:r>
            <a:r>
              <a:t>print(“Hello!”)</a:t>
            </a:r>
            <a:endParaRPr>
              <a:solidFill>
                <a:schemeClr val="accent4"/>
              </a:solidFill>
            </a:endParaR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chemeClr val="accent4"/>
                </a:solidFill>
              </a:rPr>
              <a:t>}</a:t>
            </a:r>
          </a:p>
        </p:txBody>
      </p:sp>
      <p:sp>
        <p:nvSpPr>
          <p:cNvPr id="470" name="Shape 470"/>
          <p:cNvSpPr/>
          <p:nvPr/>
        </p:nvSpPr>
        <p:spPr>
          <a:xfrm>
            <a:off x="762000" y="5939156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8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>
              <a:defRPr>
                <a:solidFill>
                  <a:srgbClr val="FFFFFF"/>
                </a:solidFill>
              </a:defRPr>
            </a:pPr>
            <a:r>
              <a:rPr>
                <a:solidFill>
                  <a:schemeClr val="accent4"/>
                </a:solidFill>
              </a:rPr>
              <a:t>sayHello()</a:t>
            </a:r>
          </a:p>
        </p:txBody>
      </p:sp>
      <p:pic>
        <p:nvPicPr>
          <p:cNvPr id="471" name="Screen Shot 2014-10-14 at 20.56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9971085"/>
            <a:ext cx="15760956" cy="200098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Shape 47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474" name="Screen Shot 2014-10-14 at 20.56.21.png"/>
          <p:cNvPicPr>
            <a:picLocks noChangeAspect="1"/>
          </p:cNvPicPr>
          <p:nvPr/>
        </p:nvPicPr>
        <p:blipFill>
          <a:blip r:embed="rId2">
            <a:extLst/>
          </a:blip>
          <a:srcRect l="23797" t="0" r="0" b="0"/>
          <a:stretch>
            <a:fillRect/>
          </a:stretch>
        </p:blipFill>
        <p:spPr>
          <a:xfrm>
            <a:off x="11608817" y="9971085"/>
            <a:ext cx="12010285" cy="2000980"/>
          </a:xfrm>
          <a:prstGeom prst="rect">
            <a:avLst/>
          </a:prstGeom>
          <a:ln w="12700">
            <a:miter lim="400000"/>
          </a:ln>
        </p:spPr>
      </p:pic>
      <p:sp>
        <p:nvSpPr>
          <p:cNvPr id="475" name="Shape 47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70" grpId="2"/>
      <p:bldP build="whole" bldLvl="1" animBg="1" rev="0" advAuto="0" spid="474" grpId="4"/>
      <p:bldP build="whole" bldLvl="1" animBg="1" rev="0" advAuto="0" spid="471" grpId="3"/>
      <p:bldP build="whole" bldLvl="1" animBg="1" rev="0" advAuto="0" spid="469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Functions with Parameters</a:t>
            </a:r>
          </a:p>
        </p:txBody>
      </p:sp>
      <p:sp>
        <p:nvSpPr>
          <p:cNvPr id="478" name="Shape 478"/>
          <p:cNvSpPr/>
          <p:nvPr/>
        </p:nvSpPr>
        <p:spPr>
          <a:xfrm>
            <a:off x="762000" y="3443544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sayHello(</a:t>
            </a:r>
            <a:r>
              <a:rPr>
                <a:solidFill>
                  <a:schemeClr val="accent4"/>
                </a:solidFill>
              </a:rPr>
              <a:t>name: String</a:t>
            </a:r>
            <a:r>
              <a:t>)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print(“Hello \(</a:t>
            </a:r>
            <a:r>
              <a:rPr>
                <a:solidFill>
                  <a:schemeClr val="accent4"/>
                </a:solidFill>
              </a:rPr>
              <a:t>name</a:t>
            </a:r>
            <a:r>
              <a:t>)!”)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479" name="Shape 479"/>
          <p:cNvSpPr/>
          <p:nvPr/>
        </p:nvSpPr>
        <p:spPr>
          <a:xfrm>
            <a:off x="762000" y="5939156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8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>
              <a:defRPr>
                <a:solidFill>
                  <a:srgbClr val="FFFFFF"/>
                </a:solidFill>
              </a:defRPr>
            </a:pPr>
            <a:r>
              <a:rPr>
                <a:solidFill>
                  <a:schemeClr val="accent4"/>
                </a:solidFill>
              </a:rPr>
              <a:t>sayHello(“WWDC”)</a:t>
            </a:r>
          </a:p>
        </p:txBody>
      </p:sp>
      <p:grpSp>
        <p:nvGrpSpPr>
          <p:cNvPr id="482" name="Group 482"/>
          <p:cNvGrpSpPr/>
          <p:nvPr/>
        </p:nvGrpSpPr>
        <p:grpSpPr>
          <a:xfrm>
            <a:off x="730165" y="10003127"/>
            <a:ext cx="15760957" cy="2000980"/>
            <a:chOff x="0" y="0"/>
            <a:chExt cx="15760955" cy="2000978"/>
          </a:xfrm>
        </p:grpSpPr>
        <p:pic>
          <p:nvPicPr>
            <p:cNvPr id="480" name="Screen Shot 2014-10-14 at 20.56.2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5760956" cy="20009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81" name="Screen Shot 2014-10-14 at 18.32.1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02152" y="299556"/>
              <a:ext cx="2831436" cy="1401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83" name="Shape 483"/>
          <p:cNvSpPr/>
          <p:nvPr/>
        </p:nvSpPr>
        <p:spPr>
          <a:xfrm>
            <a:off x="1206525" y="10190302"/>
            <a:ext cx="3447952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Hello, WWDC!</a:t>
            </a:r>
          </a:p>
        </p:txBody>
      </p:sp>
      <p:pic>
        <p:nvPicPr>
          <p:cNvPr id="484" name="KCLTechLogoNewWhite.png"/>
          <p:cNvPicPr>
            <a:picLocks noChangeAspect="1"/>
          </p:cNvPicPr>
          <p:nvPr/>
        </p:nvPicPr>
        <p:blipFill>
          <a:blip r:embed="rId4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Shape 485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486" name="Screen Shot 2014-10-14 at 20.56.21.png"/>
          <p:cNvPicPr>
            <a:picLocks noChangeAspect="1"/>
          </p:cNvPicPr>
          <p:nvPr/>
        </p:nvPicPr>
        <p:blipFill>
          <a:blip r:embed="rId2">
            <a:extLst/>
          </a:blip>
          <a:srcRect l="23797" t="0" r="0" b="0"/>
          <a:stretch>
            <a:fillRect/>
          </a:stretch>
        </p:blipFill>
        <p:spPr>
          <a:xfrm>
            <a:off x="11608817" y="9996485"/>
            <a:ext cx="12010285" cy="2000980"/>
          </a:xfrm>
          <a:prstGeom prst="rect">
            <a:avLst/>
          </a:prstGeom>
          <a:ln w="12700">
            <a:miter lim="400000"/>
          </a:ln>
        </p:spPr>
      </p:pic>
      <p:sp>
        <p:nvSpPr>
          <p:cNvPr id="487" name="Shape 487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6" grpId="5"/>
      <p:bldP build="whole" bldLvl="1" animBg="1" rev="0" advAuto="0" spid="479" grpId="2"/>
      <p:bldP build="whole" bldLvl="1" animBg="1" rev="0" advAuto="0" spid="482" grpId="4"/>
      <p:bldP build="whole" bldLvl="1" animBg="1" rev="0" advAuto="0" spid="483" grpId="3"/>
      <p:bldP build="whole" bldLvl="1" animBg="1" rev="0" advAuto="0" spid="478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Functions with Parameters</a:t>
            </a:r>
          </a:p>
        </p:txBody>
      </p:sp>
      <p:sp>
        <p:nvSpPr>
          <p:cNvPr id="490" name="Shape 490"/>
          <p:cNvSpPr/>
          <p:nvPr/>
        </p:nvSpPr>
        <p:spPr>
          <a:xfrm>
            <a:off x="762000" y="3443544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sayHello(</a:t>
            </a:r>
            <a:r>
              <a:rPr>
                <a:solidFill>
                  <a:schemeClr val="accent4"/>
                </a:solidFill>
              </a:rPr>
              <a:t>name: String, age: Int</a:t>
            </a:r>
            <a:r>
              <a:t>)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print(“Hello \(</a:t>
            </a:r>
            <a:r>
              <a:rPr>
                <a:solidFill>
                  <a:schemeClr val="accent4"/>
                </a:solidFill>
              </a:rPr>
              <a:t>name</a:t>
            </a:r>
            <a:r>
              <a:t>), \(</a:t>
            </a:r>
            <a:r>
              <a:rPr>
                <a:solidFill>
                  <a:schemeClr val="accent4"/>
                </a:solidFill>
              </a:rPr>
              <a:t>age</a:t>
            </a:r>
            <a:r>
              <a:t>)!”)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491" name="Shape 491"/>
          <p:cNvSpPr/>
          <p:nvPr/>
        </p:nvSpPr>
        <p:spPr>
          <a:xfrm>
            <a:off x="762000" y="5939156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8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>
              <a:defRPr>
                <a:solidFill>
                  <a:srgbClr val="FFFFFF"/>
                </a:solidFill>
              </a:defRPr>
            </a:pPr>
            <a:r>
              <a:rPr>
                <a:solidFill>
                  <a:schemeClr val="accent4"/>
                </a:solidFill>
              </a:rPr>
              <a:t>sayHello(“Peter”, age: 20)</a:t>
            </a:r>
          </a:p>
        </p:txBody>
      </p:sp>
      <p:pic>
        <p:nvPicPr>
          <p:cNvPr id="49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493" name="Shape 49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494" name="Shape 494"/>
          <p:cNvSpPr/>
          <p:nvPr/>
        </p:nvSpPr>
        <p:spPr>
          <a:xfrm>
            <a:off x="762000" y="7830511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sayHello(</a:t>
            </a:r>
            <a:r>
              <a:rPr>
                <a:solidFill>
                  <a:schemeClr val="accent4"/>
                </a:solidFill>
              </a:rPr>
              <a:t>name: String, _ age: Int</a:t>
            </a:r>
            <a:r>
              <a:t>)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print(“Hello \(</a:t>
            </a:r>
            <a:r>
              <a:rPr>
                <a:solidFill>
                  <a:schemeClr val="accent4"/>
                </a:solidFill>
              </a:rPr>
              <a:t>name</a:t>
            </a:r>
            <a:r>
              <a:t>), \(</a:t>
            </a:r>
            <a:r>
              <a:rPr>
                <a:solidFill>
                  <a:schemeClr val="accent4"/>
                </a:solidFill>
              </a:rPr>
              <a:t>age</a:t>
            </a:r>
            <a:r>
              <a:t>)!”)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495" name="Shape 495"/>
          <p:cNvSpPr/>
          <p:nvPr/>
        </p:nvSpPr>
        <p:spPr>
          <a:xfrm>
            <a:off x="762000" y="10326123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8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>
              <a:defRPr>
                <a:solidFill>
                  <a:srgbClr val="FFFFFF"/>
                </a:solidFill>
              </a:defRPr>
            </a:pPr>
            <a:r>
              <a:rPr>
                <a:solidFill>
                  <a:schemeClr val="accent4"/>
                </a:solidFill>
              </a:rPr>
              <a:t>sayHello(“Peter”, 20)</a:t>
            </a:r>
          </a:p>
        </p:txBody>
      </p:sp>
      <p:sp>
        <p:nvSpPr>
          <p:cNvPr id="496" name="Shape 49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4" grpId="3"/>
      <p:bldP build="whole" bldLvl="1" animBg="1" rev="0" advAuto="0" spid="491" grpId="2"/>
      <p:bldP build="whole" bldLvl="1" animBg="1" rev="0" advAuto="0" spid="495" grpId="4"/>
      <p:bldP build="whole" bldLvl="1" animBg="1" rev="0" advAuto="0" spid="49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iTunes U</a:t>
            </a:r>
          </a:p>
        </p:txBody>
      </p:sp>
      <p:pic>
        <p:nvPicPr>
          <p:cNvPr id="161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163" name="Shape 163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  <p:pic>
        <p:nvPicPr>
          <p:cNvPr id="164" name="itunes-u.png"/>
          <p:cNvPicPr>
            <a:picLocks noChangeAspect="1"/>
          </p:cNvPicPr>
          <p:nvPr/>
        </p:nvPicPr>
        <p:blipFill>
          <a:blip r:embed="rId3">
            <a:extLst/>
          </a:blip>
          <a:srcRect l="85" t="85" r="76" b="76"/>
          <a:stretch>
            <a:fillRect/>
          </a:stretch>
        </p:blipFill>
        <p:spPr>
          <a:xfrm>
            <a:off x="22098000" y="635000"/>
            <a:ext cx="1508919" cy="1508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36" y="0"/>
                </a:moveTo>
                <a:cubicBezTo>
                  <a:pt x="7586" y="19"/>
                  <a:pt x="5044" y="60"/>
                  <a:pt x="4914" y="131"/>
                </a:cubicBezTo>
                <a:cubicBezTo>
                  <a:pt x="4763" y="213"/>
                  <a:pt x="4309" y="324"/>
                  <a:pt x="3909" y="375"/>
                </a:cubicBezTo>
                <a:cubicBezTo>
                  <a:pt x="2785" y="519"/>
                  <a:pt x="1579" y="1328"/>
                  <a:pt x="977" y="2335"/>
                </a:cubicBezTo>
                <a:cubicBezTo>
                  <a:pt x="698" y="2802"/>
                  <a:pt x="426" y="3508"/>
                  <a:pt x="375" y="3909"/>
                </a:cubicBezTo>
                <a:cubicBezTo>
                  <a:pt x="324" y="4309"/>
                  <a:pt x="213" y="4763"/>
                  <a:pt x="131" y="4914"/>
                </a:cubicBezTo>
                <a:cubicBezTo>
                  <a:pt x="62" y="5040"/>
                  <a:pt x="20" y="7456"/>
                  <a:pt x="0" y="10624"/>
                </a:cubicBezTo>
                <a:cubicBezTo>
                  <a:pt x="20" y="13486"/>
                  <a:pt x="58" y="15805"/>
                  <a:pt x="114" y="15839"/>
                </a:cubicBezTo>
                <a:cubicBezTo>
                  <a:pt x="188" y="15885"/>
                  <a:pt x="295" y="16422"/>
                  <a:pt x="352" y="17038"/>
                </a:cubicBezTo>
                <a:cubicBezTo>
                  <a:pt x="589" y="19589"/>
                  <a:pt x="2092" y="21032"/>
                  <a:pt x="4732" y="21253"/>
                </a:cubicBezTo>
                <a:cubicBezTo>
                  <a:pt x="5340" y="21304"/>
                  <a:pt x="5874" y="21407"/>
                  <a:pt x="5920" y="21481"/>
                </a:cubicBezTo>
                <a:cubicBezTo>
                  <a:pt x="5955" y="21538"/>
                  <a:pt x="8364" y="21581"/>
                  <a:pt x="11334" y="21600"/>
                </a:cubicBezTo>
                <a:cubicBezTo>
                  <a:pt x="14738" y="21581"/>
                  <a:pt x="17068" y="21537"/>
                  <a:pt x="17118" y="21458"/>
                </a:cubicBezTo>
                <a:cubicBezTo>
                  <a:pt x="17171" y="21371"/>
                  <a:pt x="17406" y="21301"/>
                  <a:pt x="17640" y="21299"/>
                </a:cubicBezTo>
                <a:cubicBezTo>
                  <a:pt x="18247" y="21294"/>
                  <a:pt x="19393" y="20735"/>
                  <a:pt x="20015" y="20146"/>
                </a:cubicBezTo>
                <a:cubicBezTo>
                  <a:pt x="20627" y="19566"/>
                  <a:pt x="21297" y="18263"/>
                  <a:pt x="21299" y="17640"/>
                </a:cubicBezTo>
                <a:cubicBezTo>
                  <a:pt x="21300" y="17406"/>
                  <a:pt x="21371" y="17171"/>
                  <a:pt x="21458" y="17118"/>
                </a:cubicBezTo>
                <a:cubicBezTo>
                  <a:pt x="21540" y="17067"/>
                  <a:pt x="21583" y="14617"/>
                  <a:pt x="21600" y="10959"/>
                </a:cubicBezTo>
                <a:cubicBezTo>
                  <a:pt x="21582" y="7591"/>
                  <a:pt x="21541" y="4850"/>
                  <a:pt x="21481" y="4812"/>
                </a:cubicBezTo>
                <a:cubicBezTo>
                  <a:pt x="21405" y="4765"/>
                  <a:pt x="21298" y="4385"/>
                  <a:pt x="21242" y="3965"/>
                </a:cubicBezTo>
                <a:cubicBezTo>
                  <a:pt x="21087" y="2798"/>
                  <a:pt x="20280" y="1585"/>
                  <a:pt x="19254" y="971"/>
                </a:cubicBezTo>
                <a:cubicBezTo>
                  <a:pt x="18773" y="684"/>
                  <a:pt x="18062" y="415"/>
                  <a:pt x="17635" y="358"/>
                </a:cubicBezTo>
                <a:cubicBezTo>
                  <a:pt x="17215" y="302"/>
                  <a:pt x="16835" y="195"/>
                  <a:pt x="16788" y="119"/>
                </a:cubicBezTo>
                <a:cubicBezTo>
                  <a:pt x="16752" y="60"/>
                  <a:pt x="14145" y="19"/>
                  <a:pt x="10936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762000" y="4402844"/>
            <a:ext cx="7631749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KCLTech iOS sessions on iTunes U</a:t>
            </a:r>
          </a:p>
        </p:txBody>
      </p:sp>
      <p:sp>
        <p:nvSpPr>
          <p:cNvPr id="166" name="Shape 166"/>
          <p:cNvSpPr/>
          <p:nvPr/>
        </p:nvSpPr>
        <p:spPr>
          <a:xfrm>
            <a:off x="762000" y="7680598"/>
            <a:ext cx="4175554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Discussions</a:t>
            </a:r>
          </a:p>
        </p:txBody>
      </p:sp>
      <p:sp>
        <p:nvSpPr>
          <p:cNvPr id="167" name="Shape 167"/>
          <p:cNvSpPr/>
          <p:nvPr/>
        </p:nvSpPr>
        <p:spPr>
          <a:xfrm>
            <a:off x="762000" y="8498254"/>
            <a:ext cx="5474372" cy="81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Assignments</a:t>
            </a:r>
          </a:p>
        </p:txBody>
      </p:sp>
      <p:sp>
        <p:nvSpPr>
          <p:cNvPr id="168" name="Shape 168"/>
          <p:cNvSpPr/>
          <p:nvPr/>
        </p:nvSpPr>
        <p:spPr>
          <a:xfrm>
            <a:off x="762000" y="5242279"/>
            <a:ext cx="5474372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Weekly update</a:t>
            </a:r>
          </a:p>
        </p:txBody>
      </p:sp>
      <p:sp>
        <p:nvSpPr>
          <p:cNvPr id="169" name="Shape 169"/>
          <p:cNvSpPr/>
          <p:nvPr/>
        </p:nvSpPr>
        <p:spPr>
          <a:xfrm>
            <a:off x="762000" y="6980596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Videos</a:t>
            </a:r>
          </a:p>
        </p:txBody>
      </p:sp>
      <p:sp>
        <p:nvSpPr>
          <p:cNvPr id="170" name="Shape 170"/>
          <p:cNvSpPr/>
          <p:nvPr/>
        </p:nvSpPr>
        <p:spPr>
          <a:xfrm>
            <a:off x="762000" y="6124373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Materials</a:t>
            </a:r>
          </a:p>
        </p:txBody>
      </p:sp>
      <p:sp>
        <p:nvSpPr>
          <p:cNvPr id="171" name="Shape 171"/>
          <p:cNvSpPr/>
          <p:nvPr/>
        </p:nvSpPr>
        <p:spPr>
          <a:xfrm>
            <a:off x="17629187" y="6234456"/>
            <a:ext cx="4885192" cy="1247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FWJ-BTY-PSJ</a:t>
            </a:r>
          </a:p>
        </p:txBody>
      </p:sp>
      <p:pic>
        <p:nvPicPr>
          <p:cNvPr id="172" name="IMG_0214.png"/>
          <p:cNvPicPr>
            <a:picLocks noChangeAspect="1"/>
          </p:cNvPicPr>
          <p:nvPr/>
        </p:nvPicPr>
        <p:blipFill>
          <a:blip r:embed="rId4">
            <a:extLst/>
          </a:blip>
          <a:srcRect l="0" t="3266" r="0" b="0"/>
          <a:stretch>
            <a:fillRect/>
          </a:stretch>
        </p:blipFill>
        <p:spPr>
          <a:xfrm>
            <a:off x="11533810" y="2082998"/>
            <a:ext cx="5550549" cy="95500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5"/>
      <p:bldP build="whole" bldLvl="1" animBg="1" rev="0" advAuto="0" spid="167" grpId="6"/>
      <p:bldP build="whole" bldLvl="1" animBg="1" rev="0" advAuto="0" spid="168" grpId="2"/>
      <p:bldP build="whole" bldLvl="1" animBg="1" rev="0" advAuto="0" spid="169" grpId="4"/>
      <p:bldP build="whole" bldLvl="1" animBg="1" rev="0" advAuto="0" spid="170" grpId="3"/>
      <p:bldP build="whole" bldLvl="1" animBg="1" rev="0" advAuto="0" spid="165" grpId="1"/>
      <p:bldP build="whole" bldLvl="1" animBg="1" rev="0" advAuto="0" spid="172" grpId="7"/>
      <p:bldP build="whole" bldLvl="1" animBg="1" rev="0" advAuto="0" spid="171" grpId="8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Functions with Parameters</a:t>
            </a:r>
          </a:p>
        </p:txBody>
      </p:sp>
      <p:sp>
        <p:nvSpPr>
          <p:cNvPr id="499" name="Shape 499"/>
          <p:cNvSpPr/>
          <p:nvPr/>
        </p:nvSpPr>
        <p:spPr>
          <a:xfrm>
            <a:off x="762000" y="3443544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addListOfParams(</a:t>
            </a:r>
            <a:r>
              <a:rPr>
                <a:solidFill>
                  <a:schemeClr val="accent4"/>
                </a:solidFill>
              </a:rPr>
              <a:t>params: String…</a:t>
            </a:r>
            <a:r>
              <a:t>)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// Do something with params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500" name="Shape 500"/>
          <p:cNvSpPr/>
          <p:nvPr/>
        </p:nvSpPr>
        <p:spPr>
          <a:xfrm>
            <a:off x="762000" y="5939156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38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>
              <a:defRPr>
                <a:solidFill>
                  <a:srgbClr val="FFFFFF"/>
                </a:solidFill>
              </a:defRPr>
            </a:pPr>
            <a:r>
              <a:rPr>
                <a:solidFill>
                  <a:schemeClr val="accent4"/>
                </a:solidFill>
              </a:rPr>
              <a:t>addListOfParams(“Name”, “Peter”, “Age”, “Cat”)</a:t>
            </a:r>
          </a:p>
        </p:txBody>
      </p:sp>
      <p:pic>
        <p:nvPicPr>
          <p:cNvPr id="501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502" name="Shape 502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503" name="Shape 503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0" grpId="2"/>
      <p:bldP build="whole" bldLvl="1" animBg="1" rev="0" advAuto="0" spid="499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Returning Values</a:t>
            </a:r>
          </a:p>
        </p:txBody>
      </p:sp>
      <p:sp>
        <p:nvSpPr>
          <p:cNvPr id="506" name="Shape 506"/>
          <p:cNvSpPr/>
          <p:nvPr/>
        </p:nvSpPr>
        <p:spPr>
          <a:xfrm>
            <a:off x="762000" y="3443544"/>
            <a:ext cx="15760956" cy="189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sayHello(name: String) -&gt; </a:t>
            </a:r>
            <a:r>
              <a:rPr>
                <a:solidFill>
                  <a:schemeClr val="accent4"/>
                </a:solidFill>
              </a:rPr>
              <a:t>String</a:t>
            </a:r>
            <a:r>
              <a:t>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return “Hello ” + name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507" name="Shape 507"/>
          <p:cNvSpPr/>
          <p:nvPr/>
        </p:nvSpPr>
        <p:spPr>
          <a:xfrm>
            <a:off x="762000" y="5939156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let greeting = </a:t>
            </a:r>
            <a:r>
              <a:rPr>
                <a:solidFill>
                  <a:schemeClr val="accent4"/>
                </a:solidFill>
              </a:rPr>
              <a:t>sayHello(“WWDC”)</a:t>
            </a:r>
          </a:p>
        </p:txBody>
      </p:sp>
      <p:grpSp>
        <p:nvGrpSpPr>
          <p:cNvPr id="510" name="Group 510"/>
          <p:cNvGrpSpPr/>
          <p:nvPr/>
        </p:nvGrpSpPr>
        <p:grpSpPr>
          <a:xfrm>
            <a:off x="746186" y="9989593"/>
            <a:ext cx="15760957" cy="2000979"/>
            <a:chOff x="0" y="0"/>
            <a:chExt cx="15760955" cy="2000978"/>
          </a:xfrm>
        </p:grpSpPr>
        <p:pic>
          <p:nvPicPr>
            <p:cNvPr id="508" name="Screen Shot 2014-10-14 at 20.56.21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5760956" cy="20009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09" name="Screen Shot 2014-10-14 at 18.32.1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02152" y="299556"/>
              <a:ext cx="2831436" cy="1401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11" name="Shape 511"/>
          <p:cNvSpPr/>
          <p:nvPr/>
        </p:nvSpPr>
        <p:spPr>
          <a:xfrm>
            <a:off x="1216853" y="10176767"/>
            <a:ext cx="3173588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Hello, WWDC</a:t>
            </a:r>
          </a:p>
        </p:txBody>
      </p:sp>
      <p:sp>
        <p:nvSpPr>
          <p:cNvPr id="512" name="Shape 512"/>
          <p:cNvSpPr/>
          <p:nvPr/>
        </p:nvSpPr>
        <p:spPr>
          <a:xfrm>
            <a:off x="762000" y="7300768"/>
            <a:ext cx="15760956" cy="72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printl(</a:t>
            </a:r>
            <a:r>
              <a:rPr>
                <a:solidFill>
                  <a:schemeClr val="accent4"/>
                </a:solidFill>
              </a:rPr>
              <a:t>greeting</a:t>
            </a:r>
            <a:r>
              <a:t>)</a:t>
            </a:r>
          </a:p>
        </p:txBody>
      </p:sp>
      <p:pic>
        <p:nvPicPr>
          <p:cNvPr id="513" name="KCLTechLogoNewWhite.png"/>
          <p:cNvPicPr>
            <a:picLocks noChangeAspect="1"/>
          </p:cNvPicPr>
          <p:nvPr/>
        </p:nvPicPr>
        <p:blipFill>
          <a:blip r:embed="rId4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514" name="Shape 514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515" name="Screen Shot 2014-10-14 at 20.56.21.png"/>
          <p:cNvPicPr>
            <a:picLocks noChangeAspect="1"/>
          </p:cNvPicPr>
          <p:nvPr/>
        </p:nvPicPr>
        <p:blipFill>
          <a:blip r:embed="rId2">
            <a:extLst/>
          </a:blip>
          <a:srcRect l="23797" t="0" r="0" b="0"/>
          <a:stretch>
            <a:fillRect/>
          </a:stretch>
        </p:blipFill>
        <p:spPr>
          <a:xfrm>
            <a:off x="11608817" y="9996485"/>
            <a:ext cx="12010285" cy="2000980"/>
          </a:xfrm>
          <a:prstGeom prst="rect">
            <a:avLst/>
          </a:prstGeom>
          <a:ln w="12700">
            <a:miter lim="400000"/>
          </a:ln>
        </p:spPr>
      </p:pic>
      <p:sp>
        <p:nvSpPr>
          <p:cNvPr id="516" name="Shape 516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6" grpId="1"/>
      <p:bldP build="whole" bldLvl="1" animBg="1" rev="0" advAuto="0" spid="510" grpId="5"/>
      <p:bldP build="whole" bldLvl="1" animBg="1" rev="0" advAuto="0" spid="511" grpId="4"/>
      <p:bldP build="whole" bldLvl="1" animBg="1" rev="0" advAuto="0" spid="515" grpId="6"/>
      <p:bldP build="whole" bldLvl="1" animBg="1" rev="0" advAuto="0" spid="507" grpId="2"/>
      <p:bldP build="whole" bldLvl="1" animBg="1" rev="0" advAuto="0" spid="512" grpId="3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Returning Multiple Values</a:t>
            </a:r>
          </a:p>
        </p:txBody>
      </p:sp>
      <p:sp>
        <p:nvSpPr>
          <p:cNvPr id="519" name="Shape 519"/>
          <p:cNvSpPr/>
          <p:nvPr/>
        </p:nvSpPr>
        <p:spPr>
          <a:xfrm>
            <a:off x="762000" y="4816409"/>
            <a:ext cx="15760956" cy="306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func refreshWebPage() -&gt; </a:t>
            </a:r>
            <a:r>
              <a:rPr>
                <a:solidFill>
                  <a:schemeClr val="accent4"/>
                </a:solidFill>
              </a:rPr>
              <a:t>(Int, String)</a:t>
            </a:r>
            <a:r>
              <a:t> {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//…try to refresh…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	return </a:t>
            </a:r>
            <a:r>
              <a:rPr>
                <a:solidFill>
                  <a:schemeClr val="accent4"/>
                </a:solidFill>
              </a:rPr>
              <a:t>(200, “Success”)</a:t>
            </a:r>
          </a:p>
          <a:p>
            <a:pPr algn="l">
              <a:defRPr sz="38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520" name="Screen Shot 2014-10-14 at 11.50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8000" y="635000"/>
            <a:ext cx="1660483" cy="1603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21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Shape 522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523" name="Shape 523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19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Functions in General</a:t>
            </a:r>
          </a:p>
        </p:txBody>
      </p:sp>
      <p:sp>
        <p:nvSpPr>
          <p:cNvPr id="526" name="Shape 526"/>
          <p:cNvSpPr/>
          <p:nvPr/>
        </p:nvSpPr>
        <p:spPr>
          <a:xfrm>
            <a:off x="762000" y="5967412"/>
            <a:ext cx="16449944" cy="178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t>func </a:t>
            </a:r>
            <a:r>
              <a:rPr>
                <a:solidFill>
                  <a:schemeClr val="accent4"/>
                </a:solidFill>
              </a:rPr>
              <a:t>functionName</a:t>
            </a:r>
            <a:r>
              <a:t>(</a:t>
            </a:r>
            <a:r>
              <a:rPr>
                <a:solidFill>
                  <a:schemeClr val="accent4"/>
                </a:solidFill>
              </a:rPr>
              <a:t>variableName</a:t>
            </a:r>
            <a:r>
              <a:t>: </a:t>
            </a:r>
            <a:r>
              <a:rPr>
                <a:solidFill>
                  <a:schemeClr val="accent4"/>
                </a:solidFill>
              </a:rPr>
              <a:t>ParamType</a:t>
            </a:r>
            <a:r>
              <a:t>) -&gt; </a:t>
            </a:r>
            <a:r>
              <a:rPr>
                <a:solidFill>
                  <a:schemeClr val="accent4"/>
                </a:solidFill>
              </a:rPr>
              <a:t>ReturnType </a:t>
            </a:r>
            <a:r>
              <a:t>{</a:t>
            </a:r>
          </a:p>
          <a:p>
            <a:pPr algn="l"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t>	return </a:t>
            </a:r>
            <a:r>
              <a:rPr>
                <a:solidFill>
                  <a:schemeClr val="accent4"/>
                </a:solidFill>
              </a:rPr>
              <a:t>Variable as ReturnType</a:t>
            </a:r>
          </a:p>
          <a:p>
            <a:pPr algn="l"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pic>
        <p:nvPicPr>
          <p:cNvPr id="527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528" name="Shape 528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529" name="Shape 529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6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Shape 531"/>
          <p:cNvSpPr/>
          <p:nvPr/>
        </p:nvSpPr>
        <p:spPr>
          <a:xfrm>
            <a:off x="762000" y="5772587"/>
            <a:ext cx="2396927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i="1" sz="60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/>
            <a:r>
              <a:t>Demo</a:t>
            </a:r>
          </a:p>
        </p:txBody>
      </p:sp>
      <p:sp>
        <p:nvSpPr>
          <p:cNvPr id="532" name="Shape 532"/>
          <p:cNvSpPr/>
          <p:nvPr/>
        </p:nvSpPr>
        <p:spPr>
          <a:xfrm>
            <a:off x="762000" y="6831065"/>
            <a:ext cx="4881169" cy="737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4600">
                <a:solidFill>
                  <a:srgbClr val="A6AAA8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Swift in Playground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10565" y="4871101"/>
            <a:ext cx="14570592" cy="39737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WWDC16</a:t>
            </a:r>
          </a:p>
        </p:txBody>
      </p:sp>
      <p:sp>
        <p:nvSpPr>
          <p:cNvPr id="175" name="Shape 175"/>
          <p:cNvSpPr/>
          <p:nvPr/>
        </p:nvSpPr>
        <p:spPr>
          <a:xfrm>
            <a:off x="762000" y="2602531"/>
            <a:ext cx="8756219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World Wide Developer Conference in San Francisco</a:t>
            </a:r>
          </a:p>
        </p:txBody>
      </p:sp>
      <p:sp>
        <p:nvSpPr>
          <p:cNvPr id="176" name="Shape 176"/>
          <p:cNvSpPr/>
          <p:nvPr/>
        </p:nvSpPr>
        <p:spPr>
          <a:xfrm>
            <a:off x="762000" y="3229619"/>
            <a:ext cx="6109742" cy="544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300 Student Scholarship Recipients</a:t>
            </a:r>
          </a:p>
        </p:txBody>
      </p:sp>
      <p:sp>
        <p:nvSpPr>
          <p:cNvPr id="177" name="Shape 177"/>
          <p:cNvSpPr/>
          <p:nvPr/>
        </p:nvSpPr>
        <p:spPr>
          <a:xfrm>
            <a:off x="762000" y="4631024"/>
            <a:ext cx="6504356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1. Create an App (Developer Account)</a:t>
            </a:r>
          </a:p>
        </p:txBody>
      </p:sp>
      <p:sp>
        <p:nvSpPr>
          <p:cNvPr id="178" name="Shape 178"/>
          <p:cNvSpPr/>
          <p:nvPr/>
        </p:nvSpPr>
        <p:spPr>
          <a:xfrm>
            <a:off x="762000" y="5258112"/>
            <a:ext cx="4350233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Development Projects</a:t>
            </a:r>
          </a:p>
        </p:txBody>
      </p:sp>
      <p:sp>
        <p:nvSpPr>
          <p:cNvPr id="179" name="Shape 179"/>
          <p:cNvSpPr/>
          <p:nvPr/>
        </p:nvSpPr>
        <p:spPr>
          <a:xfrm>
            <a:off x="762000" y="5885199"/>
            <a:ext cx="4734281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Educational background</a:t>
            </a:r>
          </a:p>
        </p:txBody>
      </p:sp>
      <p:sp>
        <p:nvSpPr>
          <p:cNvPr id="180" name="Shape 180"/>
          <p:cNvSpPr/>
          <p:nvPr/>
        </p:nvSpPr>
        <p:spPr>
          <a:xfrm>
            <a:off x="762000" y="6512288"/>
            <a:ext cx="4772483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Professional background</a:t>
            </a:r>
          </a:p>
        </p:txBody>
      </p:sp>
      <p:sp>
        <p:nvSpPr>
          <p:cNvPr id="181" name="Shape 181"/>
          <p:cNvSpPr/>
          <p:nvPr/>
        </p:nvSpPr>
        <p:spPr>
          <a:xfrm>
            <a:off x="762000" y="7139375"/>
            <a:ext cx="3049753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Technical skills</a:t>
            </a:r>
          </a:p>
        </p:txBody>
      </p:sp>
      <p:sp>
        <p:nvSpPr>
          <p:cNvPr id="182" name="Shape 182"/>
          <p:cNvSpPr/>
          <p:nvPr/>
        </p:nvSpPr>
        <p:spPr>
          <a:xfrm>
            <a:off x="762000" y="7766463"/>
            <a:ext cx="1883792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Interest</a:t>
            </a:r>
          </a:p>
        </p:txBody>
      </p:sp>
      <p:sp>
        <p:nvSpPr>
          <p:cNvPr id="183" name="Shape 183"/>
          <p:cNvSpPr/>
          <p:nvPr/>
        </p:nvSpPr>
        <p:spPr>
          <a:xfrm>
            <a:off x="762000" y="8688010"/>
            <a:ext cx="1910411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2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2. Judging</a:t>
            </a:r>
          </a:p>
        </p:txBody>
      </p:sp>
      <p:sp>
        <p:nvSpPr>
          <p:cNvPr id="184" name="Shape 184"/>
          <p:cNvSpPr/>
          <p:nvPr/>
        </p:nvSpPr>
        <p:spPr>
          <a:xfrm>
            <a:off x="761999" y="9315098"/>
            <a:ext cx="5070375" cy="544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Technical accomplishment</a:t>
            </a:r>
          </a:p>
        </p:txBody>
      </p:sp>
      <p:sp>
        <p:nvSpPr>
          <p:cNvPr id="185" name="Shape 185"/>
          <p:cNvSpPr/>
          <p:nvPr/>
        </p:nvSpPr>
        <p:spPr>
          <a:xfrm>
            <a:off x="762000" y="9942186"/>
            <a:ext cx="7201129" cy="544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Creativity of ideas expressed in the app</a:t>
            </a:r>
          </a:p>
        </p:txBody>
      </p:sp>
      <p:sp>
        <p:nvSpPr>
          <p:cNvPr id="186" name="Shape 186"/>
          <p:cNvSpPr/>
          <p:nvPr/>
        </p:nvSpPr>
        <p:spPr>
          <a:xfrm>
            <a:off x="762000" y="10569273"/>
            <a:ext cx="5093539" cy="54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lvl="1" algn="l">
              <a:defRPr sz="3200">
                <a:latin typeface="Myriad Pro"/>
                <a:ea typeface="Myriad Pro"/>
                <a:cs typeface="Myriad Pro"/>
                <a:sym typeface="Myriad Pro"/>
              </a:defRPr>
            </a:pPr>
            <a:r>
              <a:t>- Technical/work experience</a:t>
            </a:r>
          </a:p>
        </p:txBody>
      </p:sp>
      <p:sp>
        <p:nvSpPr>
          <p:cNvPr id="187" name="Shape 187"/>
          <p:cNvSpPr/>
          <p:nvPr/>
        </p:nvSpPr>
        <p:spPr>
          <a:xfrm>
            <a:off x="14527652" y="9737969"/>
            <a:ext cx="9002841" cy="95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Deadline: April, 2016</a:t>
            </a:r>
          </a:p>
        </p:txBody>
      </p:sp>
      <p:pic>
        <p:nvPicPr>
          <p:cNvPr id="188" name="pasted-image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83848" y="3616287"/>
            <a:ext cx="5090448" cy="5082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hape 190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191" name="Shape 191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4"/>
      <p:bldP build="whole" bldLvl="1" animBg="1" rev="0" advAuto="0" spid="182" grpId="9"/>
      <p:bldP build="whole" bldLvl="1" animBg="1" rev="0" advAuto="0" spid="176" grpId="3"/>
      <p:bldP build="whole" bldLvl="1" animBg="1" rev="0" advAuto="0" spid="178" grpId="5"/>
      <p:bldP build="whole" bldLvl="1" animBg="1" rev="0" advAuto="0" spid="184" grpId="11"/>
      <p:bldP build="whole" bldLvl="1" animBg="1" rev="0" advAuto="0" spid="179" grpId="6"/>
      <p:bldP build="whole" bldLvl="1" animBg="1" rev="0" advAuto="0" spid="186" grpId="13"/>
      <p:bldP build="whole" bldLvl="1" animBg="1" rev="0" advAuto="0" spid="181" grpId="8"/>
      <p:bldP build="whole" bldLvl="1" animBg="1" rev="0" advAuto="0" spid="185" grpId="12"/>
      <p:bldP build="whole" bldLvl="1" animBg="1" rev="0" advAuto="0" spid="188" grpId="1"/>
      <p:bldP build="whole" bldLvl="1" animBg="1" rev="0" advAuto="0" spid="180" grpId="7"/>
      <p:bldP build="whole" bldLvl="1" animBg="1" rev="0" advAuto="0" spid="183" grpId="10"/>
      <p:bldP build="whole" bldLvl="1" animBg="1" rev="0" advAuto="0" spid="175" grpId="2"/>
      <p:bldP build="whole" bldLvl="1" animBg="1" rev="0" advAuto="0" spid="187" grpId="1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Xcode 7</a:t>
            </a:r>
          </a:p>
        </p:txBody>
      </p:sp>
      <p:sp>
        <p:nvSpPr>
          <p:cNvPr id="194" name="Shape 194"/>
          <p:cNvSpPr/>
          <p:nvPr/>
        </p:nvSpPr>
        <p:spPr>
          <a:xfrm>
            <a:off x="13970000" y="7879024"/>
            <a:ext cx="7437809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Performance  testing</a:t>
            </a:r>
          </a:p>
        </p:txBody>
      </p:sp>
      <p:sp>
        <p:nvSpPr>
          <p:cNvPr id="195" name="Shape 195"/>
          <p:cNvSpPr/>
          <p:nvPr/>
        </p:nvSpPr>
        <p:spPr>
          <a:xfrm>
            <a:off x="13970000" y="2924697"/>
            <a:ext cx="2639031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Swift 2</a:t>
            </a:r>
          </a:p>
        </p:txBody>
      </p:sp>
      <p:sp>
        <p:nvSpPr>
          <p:cNvPr id="196" name="Shape 196"/>
          <p:cNvSpPr/>
          <p:nvPr/>
        </p:nvSpPr>
        <p:spPr>
          <a:xfrm>
            <a:off x="13970000" y="6202451"/>
            <a:ext cx="4175554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Live design</a:t>
            </a:r>
          </a:p>
        </p:txBody>
      </p:sp>
      <p:sp>
        <p:nvSpPr>
          <p:cNvPr id="197" name="Shape 197"/>
          <p:cNvSpPr/>
          <p:nvPr/>
        </p:nvSpPr>
        <p:spPr>
          <a:xfrm>
            <a:off x="13970000" y="7020107"/>
            <a:ext cx="5474372" cy="814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Visual debugging</a:t>
            </a:r>
          </a:p>
        </p:txBody>
      </p:sp>
      <p:pic>
        <p:nvPicPr>
          <p:cNvPr id="198" name="pasted-image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189" y="4086240"/>
            <a:ext cx="8616586" cy="5041935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hape 199"/>
          <p:cNvSpPr/>
          <p:nvPr/>
        </p:nvSpPr>
        <p:spPr>
          <a:xfrm>
            <a:off x="13970000" y="8656764"/>
            <a:ext cx="6319917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UI Testing</a:t>
            </a:r>
          </a:p>
        </p:txBody>
      </p:sp>
      <p:sp>
        <p:nvSpPr>
          <p:cNvPr id="200" name="Shape 200"/>
          <p:cNvSpPr/>
          <p:nvPr/>
        </p:nvSpPr>
        <p:spPr>
          <a:xfrm>
            <a:off x="13970000" y="9587495"/>
            <a:ext cx="4175554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Code Coverage</a:t>
            </a:r>
          </a:p>
        </p:txBody>
      </p:sp>
      <p:sp>
        <p:nvSpPr>
          <p:cNvPr id="201" name="Shape 201"/>
          <p:cNvSpPr/>
          <p:nvPr/>
        </p:nvSpPr>
        <p:spPr>
          <a:xfrm>
            <a:off x="13970000" y="10492355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Address Sanitizer</a:t>
            </a:r>
          </a:p>
        </p:txBody>
      </p:sp>
      <p:sp>
        <p:nvSpPr>
          <p:cNvPr id="202" name="Shape 202"/>
          <p:cNvSpPr/>
          <p:nvPr/>
        </p:nvSpPr>
        <p:spPr>
          <a:xfrm>
            <a:off x="13970000" y="3764132"/>
            <a:ext cx="5474372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watchOS 2</a:t>
            </a:r>
          </a:p>
        </p:txBody>
      </p:sp>
      <p:sp>
        <p:nvSpPr>
          <p:cNvPr id="203" name="Shape 203"/>
          <p:cNvSpPr/>
          <p:nvPr/>
        </p:nvSpPr>
        <p:spPr>
          <a:xfrm>
            <a:off x="13970000" y="5502449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OS X</a:t>
            </a:r>
          </a:p>
        </p:txBody>
      </p:sp>
      <p:sp>
        <p:nvSpPr>
          <p:cNvPr id="204" name="Shape 204"/>
          <p:cNvSpPr/>
          <p:nvPr/>
        </p:nvSpPr>
        <p:spPr>
          <a:xfrm>
            <a:off x="13970000" y="4646226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tvOS 9</a:t>
            </a:r>
          </a:p>
        </p:txBody>
      </p:sp>
      <p:pic>
        <p:nvPicPr>
          <p:cNvPr id="205" name="KCLTechLogoNewWhite.png"/>
          <p:cNvPicPr>
            <a:picLocks noChangeAspect="1"/>
          </p:cNvPicPr>
          <p:nvPr/>
        </p:nvPicPr>
        <p:blipFill>
          <a:blip r:embed="rId3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Shape 206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sp>
        <p:nvSpPr>
          <p:cNvPr id="207" name="Shape 207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4" grpId="3"/>
      <p:bldP build="whole" bldLvl="1" animBg="1" rev="0" advAuto="0" spid="197" grpId="6"/>
      <p:bldP build="whole" bldLvl="1" animBg="1" rev="0" advAuto="0" spid="202" grpId="2"/>
      <p:bldP build="whole" bldLvl="1" animBg="1" rev="0" advAuto="0" spid="195" grpId="1"/>
      <p:bldP build="whole" bldLvl="1" animBg="1" rev="0" advAuto="0" spid="199" grpId="8"/>
      <p:bldP build="whole" bldLvl="1" animBg="1" rev="0" advAuto="0" spid="203" grpId="4"/>
      <p:bldP build="whole" bldLvl="1" animBg="1" rev="0" advAuto="0" spid="194" grpId="7"/>
      <p:bldP build="whole" bldLvl="1" animBg="1" rev="0" advAuto="0" spid="200" grpId="9"/>
      <p:bldP build="whole" bldLvl="1" animBg="1" rev="0" advAuto="0" spid="196" grpId="5"/>
      <p:bldP build="whole" bldLvl="1" animBg="1" rev="0" advAuto="0" spid="201" grpId="1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iOS 9</a:t>
            </a:r>
          </a:p>
        </p:txBody>
      </p:sp>
      <p:sp>
        <p:nvSpPr>
          <p:cNvPr id="210" name="Shape 210"/>
          <p:cNvSpPr/>
          <p:nvPr/>
        </p:nvSpPr>
        <p:spPr>
          <a:xfrm>
            <a:off x="13970000" y="8577944"/>
            <a:ext cx="7437809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Search API</a:t>
            </a:r>
          </a:p>
        </p:txBody>
      </p:sp>
      <p:sp>
        <p:nvSpPr>
          <p:cNvPr id="211" name="Shape 211"/>
          <p:cNvSpPr/>
          <p:nvPr/>
        </p:nvSpPr>
        <p:spPr>
          <a:xfrm>
            <a:off x="13970000" y="3623617"/>
            <a:ext cx="2639031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3D Touch</a:t>
            </a:r>
          </a:p>
        </p:txBody>
      </p:sp>
      <p:sp>
        <p:nvSpPr>
          <p:cNvPr id="212" name="Shape 212"/>
          <p:cNvSpPr/>
          <p:nvPr/>
        </p:nvSpPr>
        <p:spPr>
          <a:xfrm>
            <a:off x="13970000" y="6901370"/>
            <a:ext cx="4175554" cy="809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App Thinning</a:t>
            </a:r>
          </a:p>
        </p:txBody>
      </p:sp>
      <p:sp>
        <p:nvSpPr>
          <p:cNvPr id="213" name="Shape 213"/>
          <p:cNvSpPr/>
          <p:nvPr/>
        </p:nvSpPr>
        <p:spPr>
          <a:xfrm>
            <a:off x="13970000" y="7719028"/>
            <a:ext cx="5474372" cy="81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Safari View Controller</a:t>
            </a:r>
          </a:p>
        </p:txBody>
      </p:sp>
      <p:sp>
        <p:nvSpPr>
          <p:cNvPr id="214" name="Shape 214"/>
          <p:cNvSpPr/>
          <p:nvPr/>
        </p:nvSpPr>
        <p:spPr>
          <a:xfrm>
            <a:off x="13970000" y="4463052"/>
            <a:ext cx="5474372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Slide Over</a:t>
            </a:r>
          </a:p>
        </p:txBody>
      </p:sp>
      <p:sp>
        <p:nvSpPr>
          <p:cNvPr id="215" name="Shape 215"/>
          <p:cNvSpPr/>
          <p:nvPr/>
        </p:nvSpPr>
        <p:spPr>
          <a:xfrm>
            <a:off x="13970000" y="6201369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Picture in Picture</a:t>
            </a:r>
          </a:p>
        </p:txBody>
      </p:sp>
      <p:sp>
        <p:nvSpPr>
          <p:cNvPr id="216" name="Shape 216"/>
          <p:cNvSpPr/>
          <p:nvPr/>
        </p:nvSpPr>
        <p:spPr>
          <a:xfrm>
            <a:off x="13970000" y="5345146"/>
            <a:ext cx="5474372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Split View</a:t>
            </a:r>
          </a:p>
        </p:txBody>
      </p:sp>
      <p:pic>
        <p:nvPicPr>
          <p:cNvPr id="217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Shape 218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219" name="iOS9-6s-5Up-Features-PR-PRIN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8771" y="2465230"/>
            <a:ext cx="11609985" cy="8281790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220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5"/>
      <p:bldP build="whole" bldLvl="1" animBg="1" rev="0" advAuto="0" spid="216" grpId="3"/>
      <p:bldP build="whole" bldLvl="1" animBg="1" rev="0" advAuto="0" spid="213" grpId="6"/>
      <p:bldP build="whole" bldLvl="1" animBg="1" rev="0" advAuto="0" spid="214" grpId="2"/>
      <p:bldP build="whole" bldLvl="1" animBg="1" rev="0" advAuto="0" spid="210" grpId="7"/>
      <p:bldP build="whole" bldLvl="1" animBg="1" rev="0" advAuto="0" spid="211" grpId="1"/>
      <p:bldP build="whole" bldLvl="1" animBg="1" rev="0" advAuto="0" spid="215" grpId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watchOS 2</a:t>
            </a:r>
          </a:p>
        </p:txBody>
      </p:sp>
      <p:sp>
        <p:nvSpPr>
          <p:cNvPr id="223" name="Shape 223"/>
          <p:cNvSpPr/>
          <p:nvPr/>
        </p:nvSpPr>
        <p:spPr>
          <a:xfrm>
            <a:off x="13973320" y="8092120"/>
            <a:ext cx="7437809" cy="809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Time Travel</a:t>
            </a:r>
          </a:p>
        </p:txBody>
      </p:sp>
      <p:sp>
        <p:nvSpPr>
          <p:cNvPr id="224" name="Shape 224"/>
          <p:cNvSpPr/>
          <p:nvPr/>
        </p:nvSpPr>
        <p:spPr>
          <a:xfrm>
            <a:off x="13973320" y="3137793"/>
            <a:ext cx="3303591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Digital Crown</a:t>
            </a:r>
          </a:p>
        </p:txBody>
      </p:sp>
      <p:sp>
        <p:nvSpPr>
          <p:cNvPr id="225" name="Shape 225"/>
          <p:cNvSpPr/>
          <p:nvPr/>
        </p:nvSpPr>
        <p:spPr>
          <a:xfrm>
            <a:off x="13973320" y="6415547"/>
            <a:ext cx="4175555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Core Motion</a:t>
            </a:r>
          </a:p>
        </p:txBody>
      </p:sp>
      <p:sp>
        <p:nvSpPr>
          <p:cNvPr id="226" name="Shape 226"/>
          <p:cNvSpPr/>
          <p:nvPr/>
        </p:nvSpPr>
        <p:spPr>
          <a:xfrm>
            <a:off x="13973320" y="7251140"/>
            <a:ext cx="5474373" cy="81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ClockKit</a:t>
            </a:r>
          </a:p>
        </p:txBody>
      </p:sp>
      <p:sp>
        <p:nvSpPr>
          <p:cNvPr id="227" name="Shape 227"/>
          <p:cNvSpPr/>
          <p:nvPr/>
        </p:nvSpPr>
        <p:spPr>
          <a:xfrm>
            <a:off x="13973320" y="8869860"/>
            <a:ext cx="6319918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WatchConnectivity</a:t>
            </a:r>
          </a:p>
        </p:txBody>
      </p:sp>
      <p:sp>
        <p:nvSpPr>
          <p:cNvPr id="228" name="Shape 228"/>
          <p:cNvSpPr/>
          <p:nvPr/>
        </p:nvSpPr>
        <p:spPr>
          <a:xfrm>
            <a:off x="13973320" y="9768693"/>
            <a:ext cx="4175555" cy="809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NSURLSession</a:t>
            </a:r>
          </a:p>
        </p:txBody>
      </p:sp>
      <p:sp>
        <p:nvSpPr>
          <p:cNvPr id="229" name="Shape 229"/>
          <p:cNvSpPr/>
          <p:nvPr/>
        </p:nvSpPr>
        <p:spPr>
          <a:xfrm>
            <a:off x="13973320" y="3977228"/>
            <a:ext cx="5474373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Audio</a:t>
            </a:r>
          </a:p>
        </p:txBody>
      </p:sp>
      <p:sp>
        <p:nvSpPr>
          <p:cNvPr id="230" name="Shape 230"/>
          <p:cNvSpPr/>
          <p:nvPr/>
        </p:nvSpPr>
        <p:spPr>
          <a:xfrm>
            <a:off x="13973320" y="5715544"/>
            <a:ext cx="5474373" cy="809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Taptic Engine</a:t>
            </a:r>
          </a:p>
        </p:txBody>
      </p:sp>
      <p:sp>
        <p:nvSpPr>
          <p:cNvPr id="231" name="Shape 231"/>
          <p:cNvSpPr/>
          <p:nvPr/>
        </p:nvSpPr>
        <p:spPr>
          <a:xfrm>
            <a:off x="13973320" y="4888788"/>
            <a:ext cx="5474373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Animation APIs</a:t>
            </a:r>
          </a:p>
        </p:txBody>
      </p:sp>
      <p:pic>
        <p:nvPicPr>
          <p:cNvPr id="23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Shape 23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234" name="AppleWatch-4-Up-Features-PRIN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8923" y="4620782"/>
            <a:ext cx="11036636" cy="4474437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Shape 23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5"/>
      <p:bldP build="whole" bldLvl="1" animBg="1" rev="0" advAuto="0" spid="226" grpId="6"/>
      <p:bldP build="whole" bldLvl="1" animBg="1" rev="0" advAuto="0" spid="223" grpId="7"/>
      <p:bldP build="whole" bldLvl="1" animBg="1" rev="0" advAuto="0" spid="224" grpId="1"/>
      <p:bldP build="whole" bldLvl="1" animBg="1" rev="0" advAuto="0" spid="228" grpId="9"/>
      <p:bldP build="whole" bldLvl="1" animBg="1" rev="0" advAuto="0" spid="227" grpId="8"/>
      <p:bldP build="whole" bldLvl="1" animBg="1" rev="0" advAuto="0" spid="231" grpId="3"/>
      <p:bldP build="whole" bldLvl="1" animBg="1" rev="0" advAuto="0" spid="230" grpId="4"/>
      <p:bldP build="whole" bldLvl="1" animBg="1" rev="0" advAuto="0" spid="229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 idx="4294967295"/>
          </p:nvPr>
        </p:nvSpPr>
        <p:spPr>
          <a:xfrm>
            <a:off x="762000" y="762000"/>
            <a:ext cx="14716125" cy="1247087"/>
          </a:xfrm>
          <a:prstGeom prst="rect">
            <a:avLst/>
          </a:prstGeom>
        </p:spPr>
        <p:txBody>
          <a:bodyPr anchor="b"/>
          <a:lstStyle>
            <a:lvl1pPr algn="l">
              <a:defRPr sz="66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tvOS</a:t>
            </a:r>
          </a:p>
        </p:txBody>
      </p:sp>
      <p:sp>
        <p:nvSpPr>
          <p:cNvPr id="238" name="Shape 238"/>
          <p:cNvSpPr/>
          <p:nvPr/>
        </p:nvSpPr>
        <p:spPr>
          <a:xfrm>
            <a:off x="13973320" y="4426669"/>
            <a:ext cx="4727648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Most Frameworks</a:t>
            </a:r>
          </a:p>
        </p:txBody>
      </p:sp>
      <p:sp>
        <p:nvSpPr>
          <p:cNvPr id="239" name="Shape 239"/>
          <p:cNvSpPr/>
          <p:nvPr/>
        </p:nvSpPr>
        <p:spPr>
          <a:xfrm>
            <a:off x="13973320" y="5266104"/>
            <a:ext cx="5474373" cy="83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Javascript + TVML</a:t>
            </a:r>
          </a:p>
        </p:txBody>
      </p:sp>
      <p:sp>
        <p:nvSpPr>
          <p:cNvPr id="240" name="Shape 240"/>
          <p:cNvSpPr/>
          <p:nvPr/>
        </p:nvSpPr>
        <p:spPr>
          <a:xfrm>
            <a:off x="13973320" y="7004420"/>
            <a:ext cx="5474373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Siri</a:t>
            </a:r>
          </a:p>
        </p:txBody>
      </p:sp>
      <p:sp>
        <p:nvSpPr>
          <p:cNvPr id="241" name="Shape 241"/>
          <p:cNvSpPr/>
          <p:nvPr/>
        </p:nvSpPr>
        <p:spPr>
          <a:xfrm>
            <a:off x="13973320" y="6177663"/>
            <a:ext cx="5474373" cy="80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 algn="l">
              <a:defRPr sz="4000"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Remote</a:t>
            </a:r>
          </a:p>
        </p:txBody>
      </p:sp>
      <p:pic>
        <p:nvPicPr>
          <p:cNvPr id="242" name="KCLTechLogoNewWhite.png"/>
          <p:cNvPicPr>
            <a:picLocks noChangeAspect="1"/>
          </p:cNvPicPr>
          <p:nvPr/>
        </p:nvPicPr>
        <p:blipFill>
          <a:blip r:embed="rId2">
            <a:extLst/>
          </a:blip>
          <a:srcRect l="517" t="20457" r="83511" b="20457"/>
          <a:stretch>
            <a:fillRect/>
          </a:stretch>
        </p:blipFill>
        <p:spPr>
          <a:xfrm>
            <a:off x="758154" y="12636109"/>
            <a:ext cx="755246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Shape 243"/>
          <p:cNvSpPr/>
          <p:nvPr/>
        </p:nvSpPr>
        <p:spPr>
          <a:xfrm>
            <a:off x="762000" y="12230179"/>
            <a:ext cx="22860001" cy="1"/>
          </a:xfrm>
          <a:prstGeom prst="line">
            <a:avLst/>
          </a:prstGeom>
          <a:ln w="254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</a:p>
        </p:txBody>
      </p:sp>
      <p:pic>
        <p:nvPicPr>
          <p:cNvPr id="244" name="tvos-hero.jp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3995" y="3052149"/>
            <a:ext cx="10205059" cy="6136304"/>
          </a:xfrm>
          <a:prstGeom prst="rect">
            <a:avLst/>
          </a:prstGeom>
          <a:ln w="25400">
            <a:miter lim="400000"/>
          </a:ln>
          <a:effectLst>
            <a:reflection blurRad="0" stA="82330" stPos="0" endA="0" endPos="40000" dist="0" dir="5400000" fadeDir="5400000" sx="100000" sy="-100000" kx="0" ky="0" algn="bl" rotWithShape="0"/>
          </a:effectLst>
        </p:spPr>
      </p:pic>
      <p:sp>
        <p:nvSpPr>
          <p:cNvPr id="245" name="Shape 245"/>
          <p:cNvSpPr/>
          <p:nvPr/>
        </p:nvSpPr>
        <p:spPr>
          <a:xfrm>
            <a:off x="19266399" y="12822481"/>
            <a:ext cx="4452297" cy="389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r">
              <a:defRPr sz="1800">
                <a:solidFill>
                  <a:srgbClr val="79808B"/>
                </a:solidFill>
                <a:latin typeface="Myriad Pro"/>
                <a:ea typeface="Myriad Pro"/>
                <a:cs typeface="Myriad Pro"/>
                <a:sym typeface="Myriad Pro"/>
              </a:defRPr>
            </a:lvl1pPr>
          </a:lstStyle>
          <a:p>
            <a:pPr/>
            <a:r>
              <a:t>© 2016 KCL Tech Society. All rights reserved.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4"/>
      <p:bldP build="whole" bldLvl="1" animBg="1" rev="0" advAuto="0" spid="241" grpId="3"/>
      <p:bldP build="whole" bldLvl="1" animBg="1" rev="0" advAuto="0" spid="238" grpId="1"/>
      <p:bldP build="whole" bldLvl="1" animBg="1" rev="0" advAuto="0" spid="239" grpId="2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